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F4C4"/>
    <a:srgbClr val="FFCCFF"/>
    <a:srgbClr val="FBB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628" y="443541"/>
            <a:ext cx="6777372" cy="8448939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>    </a:t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1400" b="1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ru-RU" sz="2000" b="1" u="sng" dirty="0" smtClean="0">
                <a:solidFill>
                  <a:schemeClr val="tx2">
                    <a:lumMod val="25000"/>
                  </a:schemeClr>
                </a:solidFill>
              </a:rPr>
              <a:t>  </a:t>
            </a:r>
            <a:br>
              <a:rPr lang="ru-RU" sz="2000" b="1" u="sng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2000" b="1" u="sng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2000" b="1" u="sng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2000" b="1" u="sng" dirty="0" smtClean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2000" b="1" u="sng" dirty="0" smtClean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2000" b="1" u="sng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sz="2000" b="1" u="sng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ru-RU" sz="2400" b="1" u="sng" dirty="0" smtClean="0">
                <a:solidFill>
                  <a:srgbClr val="FF0000"/>
                </a:solidFill>
              </a:rPr>
              <a:t>Перечень необходимых документов для </a:t>
            </a:r>
            <a:r>
              <a:rPr lang="ru-RU" sz="2400" b="1" dirty="0" smtClean="0">
                <a:solidFill>
                  <a:srgbClr val="FF0000"/>
                </a:solidFill>
              </a:rPr>
              <a:t>   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                        </a:t>
            </a:r>
            <a:r>
              <a:rPr lang="ru-RU" sz="2400" b="1" u="sng" dirty="0" smtClean="0">
                <a:solidFill>
                  <a:srgbClr val="FF0000"/>
                </a:solidFill>
              </a:rPr>
              <a:t>зачисления в 1 класс:</a:t>
            </a:r>
            <a:r>
              <a:rPr lang="ru-RU" sz="1400" b="1" dirty="0" smtClean="0">
                <a:solidFill>
                  <a:srgbClr val="FF0000"/>
                </a:solidFill>
              </a:rPr>
              <a:t/>
            </a:r>
            <a:br>
              <a:rPr lang="ru-RU" sz="1400" b="1" dirty="0" smtClean="0">
                <a:solidFill>
                  <a:srgbClr val="FF0000"/>
                </a:solidFill>
              </a:rPr>
            </a:br>
            <a:r>
              <a:rPr lang="ru-RU" sz="1400" b="1" dirty="0" smtClean="0">
                <a:solidFill>
                  <a:srgbClr val="FF0000"/>
                </a:solidFill>
              </a:rPr>
              <a:t/>
            </a:r>
            <a:br>
              <a:rPr lang="ru-RU" sz="1400" b="1" dirty="0" smtClean="0">
                <a:solidFill>
                  <a:srgbClr val="FF0000"/>
                </a:solidFill>
              </a:rPr>
            </a:br>
            <a:r>
              <a:rPr lang="ru-RU" sz="1400" b="1" dirty="0" smtClean="0">
                <a:solidFill>
                  <a:srgbClr val="FF0000"/>
                </a:solidFill>
              </a:rPr>
              <a:t>1</a:t>
            </a:r>
            <a:r>
              <a:rPr lang="ru-RU" sz="1500" b="1" dirty="0" smtClean="0">
                <a:solidFill>
                  <a:srgbClr val="FF0000"/>
                </a:solidFill>
              </a:rPr>
              <a:t>. Заявление родителей (законных представителей)</a:t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2. Свидетельство о рождении ребенка (оригинал и</a:t>
            </a:r>
            <a:r>
              <a:rPr lang="ru-RU" sz="1500" b="1" u="sng" dirty="0" smtClean="0">
                <a:solidFill>
                  <a:srgbClr val="FF0000"/>
                </a:solidFill>
              </a:rPr>
              <a:t> копия</a:t>
            </a:r>
            <a:r>
              <a:rPr lang="ru-RU" sz="1500" b="1" dirty="0" smtClean="0">
                <a:solidFill>
                  <a:srgbClr val="FF0000"/>
                </a:solidFill>
              </a:rPr>
              <a:t>)</a:t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3. </a:t>
            </a:r>
            <a:r>
              <a:rPr lang="ru-RU" sz="1500" b="1" dirty="0">
                <a:solidFill>
                  <a:srgbClr val="FF0000"/>
                </a:solidFill>
              </a:rPr>
              <a:t>Д</a:t>
            </a:r>
            <a:r>
              <a:rPr lang="ru-RU" sz="1500" b="1" dirty="0" smtClean="0">
                <a:solidFill>
                  <a:srgbClr val="FF0000"/>
                </a:solidFill>
              </a:rPr>
              <a:t>окумент, удостоверяющего личность родителя (законного представителя)</a:t>
            </a:r>
            <a:r>
              <a:rPr lang="ru-RU" sz="1500" b="1" dirty="0">
                <a:solidFill>
                  <a:srgbClr val="FF0000"/>
                </a:solidFill>
              </a:rPr>
              <a:t> (оригинал и</a:t>
            </a:r>
            <a:r>
              <a:rPr lang="ru-RU" sz="1500" b="1" u="sng" dirty="0">
                <a:solidFill>
                  <a:srgbClr val="FF0000"/>
                </a:solidFill>
              </a:rPr>
              <a:t> копия</a:t>
            </a:r>
            <a:r>
              <a:rPr lang="ru-RU" sz="1500" b="1" dirty="0">
                <a:solidFill>
                  <a:srgbClr val="FF0000"/>
                </a:solidFill>
              </a:rPr>
              <a:t>)</a:t>
            </a:r>
            <a:r>
              <a:rPr lang="ru-RU" sz="1500" b="1" dirty="0" smtClean="0">
                <a:solidFill>
                  <a:srgbClr val="FF0000"/>
                </a:solidFill>
              </a:rPr>
              <a:t/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4. </a:t>
            </a:r>
            <a:r>
              <a:rPr lang="ru-RU" sz="1500" b="1" dirty="0">
                <a:solidFill>
                  <a:srgbClr val="FF0000"/>
                </a:solidFill>
              </a:rPr>
              <a:t>С</a:t>
            </a:r>
            <a:r>
              <a:rPr lang="ru-RU" sz="1500" b="1" dirty="0" smtClean="0">
                <a:solidFill>
                  <a:srgbClr val="FF0000"/>
                </a:solidFill>
              </a:rPr>
              <a:t>видетельство о регистрации ребенка по месту жительства или по месту пребывания на закрепленной территории, и его</a:t>
            </a:r>
            <a:r>
              <a:rPr lang="ru-RU" sz="1500" b="1" u="sng" dirty="0" smtClean="0">
                <a:solidFill>
                  <a:srgbClr val="FF0000"/>
                </a:solidFill>
              </a:rPr>
              <a:t> копию </a:t>
            </a:r>
            <a:r>
              <a:rPr lang="ru-RU" sz="1500" b="1" dirty="0" smtClean="0">
                <a:solidFill>
                  <a:srgbClr val="FF0000"/>
                </a:solidFill>
              </a:rPr>
              <a:t>(форма 8) или документ, содержащий сведения о регистрации ребенка по месту жительства или по месту пребывания на закрепленной территории (форма 3).</a:t>
            </a:r>
            <a:r>
              <a:rPr lang="ru-RU" sz="1500" b="1" dirty="0">
                <a:solidFill>
                  <a:srgbClr val="FF0000"/>
                </a:solidFill>
              </a:rPr>
              <a:t> (оригинал и</a:t>
            </a:r>
            <a:r>
              <a:rPr lang="ru-RU" sz="1500" b="1" u="sng" dirty="0">
                <a:solidFill>
                  <a:srgbClr val="FF0000"/>
                </a:solidFill>
              </a:rPr>
              <a:t> копия</a:t>
            </a:r>
            <a:r>
              <a:rPr lang="ru-RU" sz="1500" b="1" dirty="0">
                <a:solidFill>
                  <a:srgbClr val="FF0000"/>
                </a:solidFill>
              </a:rPr>
              <a:t>)</a:t>
            </a:r>
            <a:r>
              <a:rPr lang="ru-RU" sz="1500" b="1" dirty="0" smtClean="0">
                <a:solidFill>
                  <a:srgbClr val="FF0000"/>
                </a:solidFill>
              </a:rPr>
              <a:t/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5.СНИЛС ребенка и родителей.</a:t>
            </a:r>
            <a:r>
              <a:rPr lang="ru-RU" sz="1500" b="1" dirty="0">
                <a:solidFill>
                  <a:srgbClr val="FF0000"/>
                </a:solidFill>
              </a:rPr>
              <a:t> (оригинал и</a:t>
            </a:r>
            <a:r>
              <a:rPr lang="ru-RU" sz="1500" b="1" u="sng" dirty="0">
                <a:solidFill>
                  <a:srgbClr val="FF0000"/>
                </a:solidFill>
              </a:rPr>
              <a:t> копия</a:t>
            </a:r>
            <a:r>
              <a:rPr lang="ru-RU" sz="1500" b="1" dirty="0">
                <a:solidFill>
                  <a:srgbClr val="FF0000"/>
                </a:solidFill>
              </a:rPr>
              <a:t>)</a:t>
            </a:r>
            <a:r>
              <a:rPr lang="ru-RU" sz="1500" b="1" dirty="0" smtClean="0">
                <a:solidFill>
                  <a:srgbClr val="FF0000"/>
                </a:solidFill>
              </a:rPr>
              <a:t/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6.Медицинский полис. </a:t>
            </a:r>
            <a:r>
              <a:rPr lang="ru-RU" sz="1500" b="1" dirty="0">
                <a:solidFill>
                  <a:srgbClr val="FF0000"/>
                </a:solidFill>
              </a:rPr>
              <a:t>(оригинал и</a:t>
            </a:r>
            <a:r>
              <a:rPr lang="ru-RU" sz="1500" b="1" u="sng" dirty="0">
                <a:solidFill>
                  <a:srgbClr val="FF0000"/>
                </a:solidFill>
              </a:rPr>
              <a:t> копия</a:t>
            </a:r>
            <a:r>
              <a:rPr lang="ru-RU" sz="1500" b="1" dirty="0" smtClean="0">
                <a:solidFill>
                  <a:srgbClr val="FF0000"/>
                </a:solidFill>
              </a:rPr>
              <a:t>)</a:t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7.</a:t>
            </a:r>
            <a:r>
              <a:rPr lang="ru-RU" sz="1500" b="1" dirty="0">
                <a:solidFill>
                  <a:srgbClr val="FF0000"/>
                </a:solidFill>
              </a:rPr>
              <a:t> Д</a:t>
            </a:r>
            <a:r>
              <a:rPr lang="ru-RU" sz="1500" b="1" dirty="0" smtClean="0">
                <a:solidFill>
                  <a:srgbClr val="FF0000"/>
                </a:solidFill>
              </a:rPr>
              <a:t>ля </a:t>
            </a:r>
            <a:r>
              <a:rPr lang="ru-RU" sz="1500" b="1" dirty="0">
                <a:solidFill>
                  <a:srgbClr val="FF0000"/>
                </a:solidFill>
              </a:rPr>
              <a:t>детей льготной категорий с</a:t>
            </a:r>
            <a:r>
              <a:rPr lang="ru-RU" sz="1500" b="1" dirty="0" smtClean="0">
                <a:solidFill>
                  <a:srgbClr val="FF0000"/>
                </a:solidFill>
              </a:rPr>
              <a:t>правку с места работы родителей (оригинал)</a:t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8. </a:t>
            </a:r>
            <a:r>
              <a:rPr lang="ru-RU" sz="1500" b="1" dirty="0">
                <a:solidFill>
                  <a:srgbClr val="FF0000"/>
                </a:solidFill>
                <a:cs typeface="Times New Roman"/>
              </a:rPr>
              <a:t>П</a:t>
            </a:r>
            <a:r>
              <a:rPr lang="ru-RU" sz="1500" b="1" dirty="0" smtClean="0">
                <a:solidFill>
                  <a:srgbClr val="FF0000"/>
                </a:solidFill>
                <a:cs typeface="Times New Roman"/>
              </a:rPr>
              <a:t>ри п</a:t>
            </a:r>
            <a:r>
              <a:rPr lang="ru-RU" sz="1500" b="1" dirty="0" smtClean="0">
                <a:solidFill>
                  <a:srgbClr val="FF0000"/>
                </a:solidFill>
                <a:ea typeface="Times New Roman"/>
                <a:cs typeface="Times New Roman"/>
              </a:rPr>
              <a:t>реимущественном праве предоставить свидетельство </a:t>
            </a:r>
            <a:r>
              <a:rPr lang="ru-RU" sz="1500" b="1" dirty="0">
                <a:solidFill>
                  <a:srgbClr val="FF0000"/>
                </a:solidFill>
                <a:ea typeface="Times New Roman"/>
                <a:cs typeface="Times New Roman"/>
              </a:rPr>
              <a:t>о рождении брата или сестры, которые уже обучаются в </a:t>
            </a:r>
            <a:r>
              <a:rPr lang="ru-RU" sz="1500" b="1" dirty="0" smtClean="0">
                <a:solidFill>
                  <a:srgbClr val="FF0000"/>
                </a:solidFill>
                <a:ea typeface="Times New Roman"/>
                <a:cs typeface="Times New Roman"/>
              </a:rPr>
              <a:t>школе</a:t>
            </a:r>
            <a:r>
              <a:rPr lang="ru-RU" sz="1500" b="1" dirty="0" smtClean="0">
                <a:solidFill>
                  <a:srgbClr val="FF0000"/>
                </a:solidFill>
              </a:rPr>
              <a:t>; </a:t>
            </a:r>
            <a:r>
              <a:rPr lang="ru-RU" sz="1500" b="1" dirty="0">
                <a:solidFill>
                  <a:srgbClr val="FF0000"/>
                </a:solidFill>
              </a:rPr>
              <a:t>(оригинал и</a:t>
            </a:r>
            <a:r>
              <a:rPr lang="ru-RU" sz="1500" b="1" u="sng" dirty="0">
                <a:solidFill>
                  <a:srgbClr val="FF0000"/>
                </a:solidFill>
              </a:rPr>
              <a:t> </a:t>
            </a:r>
            <a:r>
              <a:rPr lang="ru-RU" sz="1500" b="1" u="sng" dirty="0" smtClean="0">
                <a:solidFill>
                  <a:srgbClr val="FF0000"/>
                </a:solidFill>
              </a:rPr>
              <a:t>копия</a:t>
            </a:r>
            <a:r>
              <a:rPr lang="ru-RU" sz="1500" b="1" dirty="0" smtClean="0">
                <a:solidFill>
                  <a:srgbClr val="FF0000"/>
                </a:solidFill>
              </a:rPr>
              <a:t>)</a:t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>
                <a:solidFill>
                  <a:srgbClr val="FF0000"/>
                </a:solidFill>
              </a:rPr>
              <a:t>9</a:t>
            </a:r>
            <a:r>
              <a:rPr lang="ru-RU" sz="1500" b="1" dirty="0" smtClean="0">
                <a:solidFill>
                  <a:srgbClr val="FF0000"/>
                </a:solidFill>
              </a:rPr>
              <a:t>. Медицинская карта ребенка предоставляется после прохождения медицинской комиссии и окончания посещения детского сада.</a:t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10.</a:t>
            </a:r>
            <a:r>
              <a:rPr lang="ru-RU" sz="1500" b="1" dirty="0">
                <a:solidFill>
                  <a:srgbClr val="FF0000"/>
                </a:solidFill>
              </a:rPr>
              <a:t> </a:t>
            </a:r>
            <a:r>
              <a:rPr lang="ru-RU" sz="1500" b="1" dirty="0" smtClean="0">
                <a:solidFill>
                  <a:srgbClr val="FF0000"/>
                </a:solidFill>
              </a:rPr>
              <a:t>Д</a:t>
            </a:r>
            <a:r>
              <a:rPr lang="ru-RU" sz="1500" b="1" dirty="0" smtClean="0">
                <a:solidFill>
                  <a:srgbClr val="FF0000"/>
                </a:solidFill>
                <a:ea typeface="Times New Roman"/>
              </a:rPr>
              <a:t>ля обучения </a:t>
            </a:r>
            <a:r>
              <a:rPr lang="ru-RU" sz="1500" b="1" dirty="0">
                <a:solidFill>
                  <a:srgbClr val="FF0000"/>
                </a:solidFill>
                <a:ea typeface="Times New Roman"/>
              </a:rPr>
              <a:t>ребенка по адаптированной образовательной программе </a:t>
            </a:r>
            <a:r>
              <a:rPr lang="ru-RU" sz="1500" b="1" dirty="0" smtClean="0">
                <a:solidFill>
                  <a:srgbClr val="FF0000"/>
                </a:solidFill>
              </a:rPr>
              <a:t>-заключение  </a:t>
            </a:r>
            <a:r>
              <a:rPr lang="ru-RU" sz="1500" b="1" dirty="0">
                <a:solidFill>
                  <a:srgbClr val="FF0000"/>
                </a:solidFill>
              </a:rPr>
              <a:t>психолого-медико-педагогической комиссии </a:t>
            </a:r>
            <a:r>
              <a:rPr lang="ru-RU" sz="1500" b="1" dirty="0" smtClean="0">
                <a:solidFill>
                  <a:srgbClr val="FF0000"/>
                </a:solidFill>
                <a:ea typeface="Times New Roman"/>
              </a:rPr>
              <a:t>(при наличии)</a:t>
            </a:r>
            <a:r>
              <a:rPr lang="ru-RU" sz="1500" b="1" dirty="0" smtClean="0">
                <a:solidFill>
                  <a:srgbClr val="FF0000"/>
                </a:solidFill>
              </a:rPr>
              <a:t/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11.</a:t>
            </a:r>
            <a:r>
              <a:rPr lang="ru-RU" sz="1500" b="1" dirty="0">
                <a:solidFill>
                  <a:srgbClr val="FF0000"/>
                </a:solidFill>
              </a:rPr>
              <a:t> </a:t>
            </a:r>
            <a:r>
              <a:rPr lang="ru-RU" sz="1500" b="1" dirty="0" smtClean="0">
                <a:solidFill>
                  <a:srgbClr val="FF0000"/>
                </a:solidFill>
              </a:rPr>
              <a:t>Копия </a:t>
            </a:r>
            <a:r>
              <a:rPr lang="ru-RU" sz="1500" b="1" dirty="0">
                <a:solidFill>
                  <a:srgbClr val="FF0000"/>
                </a:solidFill>
              </a:rPr>
              <a:t>документа, подтверждающего установление опеки или попечительства (при </a:t>
            </a:r>
            <a:r>
              <a:rPr lang="ru-RU" sz="1500" b="1" dirty="0" smtClean="0">
                <a:solidFill>
                  <a:srgbClr val="FF0000"/>
                </a:solidFill>
              </a:rPr>
              <a:t>необходимости)</a:t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12</a:t>
            </a:r>
            <a:r>
              <a:rPr lang="ru-RU" sz="1500" b="1" dirty="0">
                <a:solidFill>
                  <a:srgbClr val="FF0000"/>
                </a:solidFill>
              </a:rPr>
              <a:t>. </a:t>
            </a:r>
            <a:r>
              <a:rPr lang="ru-RU" sz="1500" b="1" dirty="0" smtClean="0">
                <a:solidFill>
                  <a:srgbClr val="FF0000"/>
                </a:solidFill>
              </a:rPr>
              <a:t>Для </a:t>
            </a:r>
            <a:r>
              <a:rPr lang="ru-RU" sz="1500" b="1" dirty="0">
                <a:solidFill>
                  <a:srgbClr val="FF0000"/>
                </a:solidFill>
              </a:rPr>
              <a:t>иностранных граждан, лиц без </a:t>
            </a:r>
            <a:r>
              <a:rPr lang="ru-RU" sz="1500" b="1" dirty="0" smtClean="0">
                <a:solidFill>
                  <a:srgbClr val="FF0000"/>
                </a:solidFill>
              </a:rPr>
              <a:t>гражданства- </a:t>
            </a:r>
            <a:r>
              <a:rPr lang="ru-RU" sz="1500" b="1" dirty="0">
                <a:solidFill>
                  <a:srgbClr val="FF0000"/>
                </a:solidFill>
              </a:rPr>
              <a:t>Д</a:t>
            </a:r>
            <a:r>
              <a:rPr lang="ru-RU" sz="1500" b="1" dirty="0" smtClean="0">
                <a:solidFill>
                  <a:srgbClr val="FF0000"/>
                </a:solidFill>
              </a:rPr>
              <a:t>окумент</a:t>
            </a:r>
            <a:r>
              <a:rPr lang="ru-RU" sz="1500" b="1" dirty="0">
                <a:solidFill>
                  <a:srgbClr val="FF0000"/>
                </a:solidFill>
              </a:rPr>
              <a:t>, подтверждающий право ребенка на пребывание в Российской </a:t>
            </a:r>
            <a:r>
              <a:rPr lang="ru-RU" sz="1500" b="1" dirty="0" smtClean="0">
                <a:solidFill>
                  <a:srgbClr val="FF0000"/>
                </a:solidFill>
              </a:rPr>
              <a:t>Федерации). </a:t>
            </a:r>
            <a:r>
              <a:rPr lang="ru-RU" sz="1500" b="1" dirty="0">
                <a:solidFill>
                  <a:srgbClr val="FF0000"/>
                </a:solidFill>
              </a:rPr>
              <a:t>Иностранные граждане и лица без гражданства все документы представляют на русском языке или вместе с заверенным в установленном порядке переводом на русский язык</a:t>
            </a:r>
            <a:br>
              <a:rPr lang="ru-RU" sz="1500" b="1" dirty="0">
                <a:solidFill>
                  <a:srgbClr val="FF0000"/>
                </a:solidFill>
              </a:rPr>
            </a:br>
            <a:r>
              <a:rPr lang="ru-RU" sz="1500" b="1" dirty="0" smtClean="0">
                <a:solidFill>
                  <a:srgbClr val="FF0000"/>
                </a:solidFill>
              </a:rPr>
              <a:t>13. </a:t>
            </a:r>
            <a:r>
              <a:rPr lang="ru-RU" sz="1500" b="1" dirty="0">
                <a:solidFill>
                  <a:srgbClr val="FF0000"/>
                </a:solidFill>
              </a:rPr>
              <a:t>Е</a:t>
            </a:r>
            <a:r>
              <a:rPr lang="ru-RU" sz="1500" b="1" dirty="0" smtClean="0">
                <a:solidFill>
                  <a:srgbClr val="FF0000"/>
                </a:solidFill>
              </a:rPr>
              <a:t>сли  </a:t>
            </a:r>
            <a:r>
              <a:rPr lang="ru-RU" sz="1500" b="1" dirty="0">
                <a:solidFill>
                  <a:srgbClr val="FF0000"/>
                </a:solidFill>
              </a:rPr>
              <a:t>на 1 сентября ребенку будет меньше 6,5 лет или старше 8 лет Разрешение из </a:t>
            </a:r>
            <a:r>
              <a:rPr lang="ru-RU" sz="1500" b="1" dirty="0" smtClean="0">
                <a:solidFill>
                  <a:srgbClr val="FF0000"/>
                </a:solidFill>
              </a:rPr>
              <a:t>Управления </a:t>
            </a:r>
            <a:r>
              <a:rPr lang="ru-RU" sz="1500" b="1" dirty="0">
                <a:solidFill>
                  <a:srgbClr val="FF0000"/>
                </a:solidFill>
              </a:rPr>
              <a:t>образования города/района </a:t>
            </a:r>
            <a:r>
              <a:rPr lang="ru-RU" sz="1500" b="1" dirty="0" smtClean="0">
                <a:solidFill>
                  <a:srgbClr val="FF0000"/>
                </a:solidFill>
              </a:rPr>
              <a:t>( Управление </a:t>
            </a:r>
            <a:r>
              <a:rPr lang="ru-RU" sz="1500" b="1" dirty="0">
                <a:solidFill>
                  <a:srgbClr val="FF0000"/>
                </a:solidFill>
              </a:rPr>
              <a:t>образования попросит у вас справку из поликлиники, что ребенок здоров), в школу сдается оригинал</a:t>
            </a:r>
            <a:r>
              <a:rPr lang="ru-RU" sz="1500" b="1" dirty="0" smtClean="0">
                <a:solidFill>
                  <a:srgbClr val="FF0000"/>
                </a:solidFill>
              </a:rPr>
              <a:t>;</a:t>
            </a:r>
            <a:br>
              <a:rPr lang="ru-RU" sz="1500" b="1" dirty="0" smtClean="0">
                <a:solidFill>
                  <a:srgbClr val="FF0000"/>
                </a:solidFill>
              </a:rPr>
            </a:br>
            <a:r>
              <a:rPr lang="ru-RU" sz="1500" b="1" u="sng" dirty="0" smtClean="0">
                <a:solidFill>
                  <a:srgbClr val="FF0000"/>
                </a:solidFill>
              </a:rPr>
              <a:t>Консультацию по процедуре записи в школу,</a:t>
            </a:r>
            <a:r>
              <a:rPr lang="ru-RU" sz="1500" b="1" dirty="0" smtClean="0">
                <a:solidFill>
                  <a:srgbClr val="FF0000"/>
                </a:solidFill>
              </a:rPr>
              <a:t> по всем требованиям законодательства к зачислению учащихся в 1-й класс родители (законные представители) могут получить у директора или заместителя директора по УВР </a:t>
            </a:r>
            <a:r>
              <a:rPr lang="ru-RU" sz="1400" b="1" dirty="0" smtClean="0">
                <a:solidFill>
                  <a:srgbClr val="FF0000"/>
                </a:solidFill>
              </a:rPr>
              <a:t>Кучиной Ларисы Станиславовны с понедельника по </a:t>
            </a:r>
            <a:r>
              <a:rPr lang="ru-RU" sz="1400" b="1" dirty="0" smtClean="0">
                <a:solidFill>
                  <a:srgbClr val="FF0000"/>
                </a:solidFill>
              </a:rPr>
              <a:t>четверг </a:t>
            </a:r>
            <a:r>
              <a:rPr lang="ru-RU" sz="1400" b="1" dirty="0" smtClean="0">
                <a:solidFill>
                  <a:srgbClr val="FF0000"/>
                </a:solidFill>
              </a:rPr>
              <a:t>с 15:00 </a:t>
            </a:r>
            <a:r>
              <a:rPr lang="ru-RU" sz="1400" b="1" dirty="0" smtClean="0">
                <a:solidFill>
                  <a:srgbClr val="FF0000"/>
                </a:solidFill>
              </a:rPr>
              <a:t>до 17:00</a:t>
            </a:r>
            <a:r>
              <a:rPr lang="ru-RU" sz="1400" b="1" dirty="0" smtClean="0">
                <a:solidFill>
                  <a:srgbClr val="FF0000"/>
                </a:solidFill>
              </a:rPr>
              <a:t> часов.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 flipH="1">
            <a:off x="308611" y="8096274"/>
            <a:ext cx="34289" cy="37695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0"/>
            <a:ext cx="6858000" cy="885828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0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</a:rPr>
              <a:t>В 2025–2026учебном </a:t>
            </a:r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</a:rPr>
              <a:t>году в МОУ СОШ № 6 </a:t>
            </a:r>
          </a:p>
          <a:p>
            <a:pPr>
              <a:buNone/>
            </a:pPr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</a:rPr>
              <a:t>будут открыты 3 первых класса </a:t>
            </a:r>
          </a:p>
          <a:p>
            <a:pPr>
              <a:buNone/>
            </a:pPr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</a:rPr>
              <a:t>           по УМК «Школа России» </a:t>
            </a:r>
          </a:p>
          <a:p>
            <a:pPr>
              <a:buNone/>
            </a:pPr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</a:rPr>
              <a:t>     </a:t>
            </a:r>
            <a:endParaRPr lang="ru-RU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02167163"/>
              </p:ext>
            </p:extLst>
          </p:nvPr>
        </p:nvGraphicFramePr>
        <p:xfrm>
          <a:off x="548680" y="1441514"/>
          <a:ext cx="3584429" cy="142367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11213"/>
                <a:gridCol w="1673216"/>
              </a:tblGrid>
              <a:tr h="351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Класс</a:t>
                      </a:r>
                      <a:endParaRPr lang="ru-RU" sz="2100" dirty="0">
                        <a:solidFill>
                          <a:schemeClr val="tx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1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Программа</a:t>
                      </a:r>
                      <a:endParaRPr lang="ru-RU" sz="2100" dirty="0">
                        <a:solidFill>
                          <a:schemeClr val="tx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51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1А — 25 человек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«Школа России»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51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1Б — 25 человек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«Школа России»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51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1В — 25 человек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«Школа России»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4045" y="1084415"/>
            <a:ext cx="2201283" cy="1712645"/>
          </a:xfrm>
          <a:prstGeom prst="rect">
            <a:avLst/>
          </a:prstGeom>
          <a:noFill/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810363"/>
              </p:ext>
            </p:extLst>
          </p:nvPr>
        </p:nvGraphicFramePr>
        <p:xfrm>
          <a:off x="22607" y="3059832"/>
          <a:ext cx="6777372" cy="597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8282"/>
                <a:gridCol w="4239090"/>
              </a:tblGrid>
              <a:tr h="5976664">
                <a:tc>
                  <a:txBody>
                    <a:bodyPr/>
                    <a:lstStyle/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МИКРОУЧАСТОК </a:t>
                      </a:r>
                    </a:p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1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МОУ СОШ № 6</a:t>
                      </a:r>
                    </a:p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ул. </a:t>
                      </a:r>
                      <a:r>
                        <a:rPr kumimoji="0" lang="ru-RU" sz="1400" b="1" i="0" u="sng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Дикопольцева</a:t>
                      </a:r>
                      <a:endParaRPr kumimoji="0" lang="ru-RU" sz="14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38, 38/2, 38/3, 38/4, 38/5, </a:t>
                      </a:r>
                    </a:p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38/6, 40, 40/2</a:t>
                      </a:r>
                    </a:p>
                    <a:p>
                      <a:pPr marL="274320" marR="0" lvl="0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ул. Магистральное шоссе</a:t>
                      </a:r>
                      <a:endParaRPr kumimoji="0" lang="ru-RU" sz="14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  <a:p>
                      <a:pPr marL="274320" marR="0" lvl="0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19, 21, 21/2, 23, 23/2, 23/3,</a:t>
                      </a:r>
                    </a:p>
                    <a:p>
                      <a:pPr marL="274320" marR="0" lvl="0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 23/4, 23/5, 25, 25/2, 27, 27/2, 27/3, 29/2, 29/4</a:t>
                      </a:r>
                    </a:p>
                    <a:p>
                      <a:pPr marL="274320" marR="0" lvl="0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ул. Гамарника</a:t>
                      </a:r>
                      <a:endParaRPr kumimoji="0" lang="ru-RU" sz="14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17, 17/2, 17/3, 17/4, 19, 19/2, 19/3, 19/4, 19/5, 19/6, 19/7, 21,21/2, 21/3</a:t>
                      </a:r>
                    </a:p>
                    <a:p>
                      <a:pPr marL="274320" marR="0" lvl="0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  <a:p>
                      <a:pPr marL="274320" marR="0" lvl="0" indent="-27432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ул. Вокзальная</a:t>
                      </a:r>
                      <a:endParaRPr kumimoji="0" lang="ru-RU" sz="1400" b="0" i="0" u="sng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  <a:p>
                      <a:pPr marL="274320" marR="0" lvl="0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rgbClr val="73D6FD"/>
                        </a:buClr>
                        <a:buSzPct val="95000"/>
                        <a:buFont typeface="Wingdings 2"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 Unicode MS" pitchFamily="34" charset="-128"/>
                          <a:cs typeface="Times New Roman" pitchFamily="18" charset="0"/>
                        </a:rPr>
                        <a:t>70, 72, 72/2, 72/3, 76, 76/2, 76/3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Arial Unicode MS" pitchFamily="34" charset="-128"/>
                        <a:cs typeface="Times New Roman" pitchFamily="18" charset="0"/>
                      </a:endParaRPr>
                    </a:p>
                    <a:p>
                      <a:endParaRPr lang="ru-RU" sz="1600" dirty="0">
                        <a:solidFill>
                          <a:schemeClr val="tx2">
                            <a:lumMod val="25000"/>
                          </a:schemeClr>
                        </a:solidFill>
                      </a:endParaRPr>
                    </a:p>
                  </a:txBody>
                  <a:tcPr marL="68580" marR="68580" marT="60960" marB="6096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u="sng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Перечень льготных категорий </a:t>
                      </a:r>
                      <a:r>
                        <a:rPr kumimoji="0" lang="ru-RU" sz="1400" b="1" i="0" u="sng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имеющих внеочередное, первоочередное и преимущественное право на зачисление</a:t>
                      </a:r>
                      <a:r>
                        <a:rPr lang="ru-RU" sz="1400" u="sng" baseline="0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: </a:t>
                      </a:r>
                    </a:p>
                    <a:p>
                      <a:pPr algn="ctr"/>
                      <a:endParaRPr lang="ru-RU" sz="1400" baseline="0" dirty="0" smtClean="0">
                        <a:solidFill>
                          <a:schemeClr val="tx2">
                            <a:lumMod val="2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85750" indent="-285750">
                        <a:buClr>
                          <a:srgbClr val="C0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Детям военнослужащих и граждан, </a:t>
                      </a:r>
                      <a:r>
                        <a:rPr lang="ru-RU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пребывавших</a:t>
                      </a:r>
                      <a:r>
                        <a:rPr lang="ru-RU" sz="14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 в добровольческих формированиях, сотрудников </a:t>
                      </a:r>
                      <a:r>
                        <a:rPr lang="ru-RU" sz="1400" dirty="0" err="1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нацгвардии</a:t>
                      </a:r>
                      <a:r>
                        <a:rPr lang="ru-RU" sz="14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 – погибших участников СВО (ФЗ от 24 марта 2023 г. № 281-ФЗ)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285750" indent="-285750">
                        <a:buClr>
                          <a:srgbClr val="C0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Детям военнослужащих и граждан, </a:t>
                      </a:r>
                      <a:r>
                        <a:rPr lang="ru-RU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пребывающих</a:t>
                      </a:r>
                      <a:r>
                        <a:rPr lang="ru-RU" sz="14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 в добровольческих формированиях– участников СВО</a:t>
                      </a:r>
                    </a:p>
                    <a:p>
                      <a:pPr marL="285750" indent="-285750">
                        <a:buClr>
                          <a:srgbClr val="C0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Детям сотрудников полиции</a:t>
                      </a:r>
                    </a:p>
                    <a:p>
                      <a:pPr marL="285750" indent="-285750">
                        <a:buClr>
                          <a:srgbClr val="C0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Детям сотрудников ОВД, не являющихся сотрудниками полиции</a:t>
                      </a:r>
                    </a:p>
                    <a:p>
                      <a:pPr marL="285750" indent="-285750">
                        <a:buClr>
                          <a:srgbClr val="C00000"/>
                        </a:buClr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 smtClean="0">
                          <a:solidFill>
                            <a:prstClr val="black"/>
                          </a:solidFill>
                          <a:latin typeface="Arial" pitchFamily="34" charset="0"/>
                          <a:cs typeface="Arial" pitchFamily="34" charset="0"/>
                        </a:rPr>
                        <a:t>Детям сотрудников уголовно-исполнительной системы, органов принудительного исполнения наказаний, противопожарной службы, таможенных органов Российской Федерации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ru-RU" sz="1400" dirty="0" smtClean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85750" indent="-285750" algn="ctr">
                        <a:buFont typeface="Arial" pitchFamily="34" charset="0"/>
                        <a:buChar char="•"/>
                      </a:pPr>
                      <a:endParaRPr lang="ru-RU" sz="140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indent="-34290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Братья и сестры учеников, которые уже обучаются в школе</a:t>
                      </a:r>
                      <a:endParaRPr lang="ru-RU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60960" marB="6096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36912" y="3707904"/>
            <a:ext cx="5807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ВНЕОЧЕРЕДНОЕ ПРАВО</a:t>
            </a:r>
            <a:endParaRPr lang="ru-RU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36912" y="4957301"/>
            <a:ext cx="4018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ПЕРВООЧЕРЕДНОЕ ПРАВО</a:t>
            </a:r>
            <a:endParaRPr lang="ru-RU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6850" y="7524328"/>
            <a:ext cx="4018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ПРИЕМ С ПРЕИМУЩЕСТВЕННЫМ           ПРАВОМ  НА ЗАЧИСЛЕНИЕ</a:t>
            </a:r>
            <a:endParaRPr lang="ru-RU" sz="1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6 шк секрентарь слив февраль\d\My Documents\ИНФОРМАЦИЯ\2019\priem1kla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6857999" cy="292157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381236"/>
            <a:ext cx="6697289" cy="4381529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ru-RU" sz="2000" b="1" dirty="0" smtClean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7812360"/>
            <a:ext cx="6858000" cy="1619261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ЗАЯВЛЕНИЯ ПРИНИМАЮТСЯ ТОЛЬКО ОТ РОДИТЕЛЕЙ ИЛИ ЗАКОННЫХ ПРЕДСТВИТЕЛЕЙ РЕБЕНКА И ПРИ НАЛИЧИИ ПОЛНОГО ПАКЕТА ДОКУМЕНТОВ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 smtClean="0">
              <a:solidFill>
                <a:srgbClr val="00B05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383780"/>
              </p:ext>
            </p:extLst>
          </p:nvPr>
        </p:nvGraphicFramePr>
        <p:xfrm>
          <a:off x="116633" y="3419872"/>
          <a:ext cx="6552727" cy="43126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471"/>
                <a:gridCol w="2304256"/>
              </a:tblGrid>
              <a:tr h="172819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7030A0"/>
                          </a:solidFill>
                          <a:effectLst/>
                        </a:rPr>
                        <a:t>Для детей, проживающих на закрепленной территории; имеющих право на место во внеочередном и первоочередном порядке; на первоочередной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</a:rPr>
                        <a:t>прием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>
                          <a:solidFill>
                            <a:srgbClr val="0070C0"/>
                          </a:solidFill>
                          <a:effectLst/>
                        </a:rPr>
                        <a:t>01.04.2025–30.06.2025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rgbClr val="0070C0"/>
                          </a:solidFill>
                          <a:effectLst/>
                        </a:rPr>
                        <a:t>за исключением праздничных дней, и дней проведения ЕГЭ и ГИА</a:t>
                      </a:r>
                      <a:endParaRPr lang="ru-RU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</a:rPr>
                        <a:t>Вторник  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с </a:t>
                      </a:r>
                      <a:r>
                        <a:rPr lang="ru-RU" sz="2400" dirty="0" smtClean="0">
                          <a:solidFill>
                            <a:srgbClr val="0070C0"/>
                          </a:solidFill>
                          <a:effectLst/>
                        </a:rPr>
                        <a:t>10</a:t>
                      </a:r>
                      <a:r>
                        <a:rPr lang="en-US" sz="2400" dirty="0" smtClean="0">
                          <a:solidFill>
                            <a:srgbClr val="0070C0"/>
                          </a:solidFill>
                          <a:effectLst/>
                        </a:rPr>
                        <a:t>.00 </a:t>
                      </a: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до </a:t>
                      </a:r>
                      <a:r>
                        <a:rPr lang="en-US" sz="2400" dirty="0" smtClean="0">
                          <a:solidFill>
                            <a:srgbClr val="0070C0"/>
                          </a:solidFill>
                          <a:effectLst/>
                        </a:rPr>
                        <a:t>1</a:t>
                      </a:r>
                      <a:r>
                        <a:rPr lang="ru-RU" sz="2400" dirty="0" smtClean="0">
                          <a:solidFill>
                            <a:srgbClr val="0070C0"/>
                          </a:solidFill>
                          <a:effectLst/>
                        </a:rPr>
                        <a:t>3</a:t>
                      </a:r>
                      <a:r>
                        <a:rPr lang="en-US" sz="2400" dirty="0" smtClean="0">
                          <a:solidFill>
                            <a:srgbClr val="0070C0"/>
                          </a:solidFill>
                          <a:effectLst/>
                        </a:rPr>
                        <a:t>.</a:t>
                      </a:r>
                      <a:r>
                        <a:rPr lang="ru-RU" sz="2400" dirty="0" smtClean="0">
                          <a:solidFill>
                            <a:srgbClr val="0070C0"/>
                          </a:solidFill>
                          <a:effectLst/>
                        </a:rPr>
                        <a:t>0</a:t>
                      </a:r>
                      <a:r>
                        <a:rPr lang="en-US" sz="2400" dirty="0" smtClean="0">
                          <a:solidFill>
                            <a:srgbClr val="0070C0"/>
                          </a:solidFill>
                          <a:effectLst/>
                        </a:rPr>
                        <a:t>0</a:t>
                      </a:r>
                      <a:endParaRPr lang="ru-RU" sz="2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49719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70C0"/>
                          </a:solidFill>
                          <a:effectLst/>
                        </a:rPr>
                        <a:t>Четверг </a:t>
                      </a:r>
                      <a:endParaRPr lang="ru-RU" sz="1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С </a:t>
                      </a:r>
                      <a:r>
                        <a:rPr lang="ru-RU" sz="2400" dirty="0" smtClean="0">
                          <a:solidFill>
                            <a:srgbClr val="0070C0"/>
                          </a:solidFill>
                          <a:effectLst/>
                        </a:rPr>
                        <a:t>14</a:t>
                      </a:r>
                      <a:r>
                        <a:rPr lang="en-US" sz="2400" dirty="0" smtClean="0">
                          <a:solidFill>
                            <a:srgbClr val="0070C0"/>
                          </a:solidFill>
                          <a:effectLst/>
                        </a:rPr>
                        <a:t>:00 </a:t>
                      </a:r>
                      <a:r>
                        <a:rPr lang="en-US" sz="2400" dirty="0">
                          <a:solidFill>
                            <a:srgbClr val="0070C0"/>
                          </a:solidFill>
                          <a:effectLst/>
                        </a:rPr>
                        <a:t>до 16:00</a:t>
                      </a:r>
                      <a:endParaRPr lang="ru-RU" sz="2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  <a:tr h="664734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rgbClr val="00B050"/>
                          </a:solidFill>
                          <a:effectLst/>
                        </a:rPr>
                        <a:t>Для детей, не проживающих на закрепленной территории</a:t>
                      </a:r>
                      <a:endParaRPr lang="ru-RU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374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</a:rPr>
                        <a:t>06.07.2025 </a:t>
                      </a: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</a:rPr>
                        <a:t>– </a:t>
                      </a: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</a:rPr>
                        <a:t>30.08.2025</a:t>
                      </a:r>
                      <a:endParaRPr lang="ru-RU" sz="1800" b="1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B050"/>
                          </a:solidFill>
                          <a:effectLst/>
                        </a:rPr>
                        <a:t>за исключением </a:t>
                      </a:r>
                      <a:r>
                        <a:rPr lang="ru-RU" sz="1400" dirty="0" smtClean="0">
                          <a:solidFill>
                            <a:srgbClr val="00B050"/>
                          </a:solidFill>
                          <a:effectLst/>
                        </a:rPr>
                        <a:t>нерабочих </a:t>
                      </a:r>
                      <a:r>
                        <a:rPr lang="ru-RU" sz="1400" dirty="0">
                          <a:solidFill>
                            <a:srgbClr val="00B050"/>
                          </a:solidFill>
                          <a:effectLst/>
                        </a:rPr>
                        <a:t>праздничных дней</a:t>
                      </a:r>
                      <a:endParaRPr lang="ru-RU" sz="14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 с 10.00-13.00</a:t>
                      </a:r>
                      <a:endParaRPr lang="ru-RU" sz="1600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  <p:sp>
        <p:nvSpPr>
          <p:cNvPr id="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72554" y="2653626"/>
            <a:ext cx="611289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личного приема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обучение в 1-ом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классе в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2025/2026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учебном году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951</TotalTime>
  <Words>214</Words>
  <Application>Microsoft Office PowerPoint</Application>
  <PresentationFormat>Экран (4:3)</PresentationFormat>
  <Paragraphs>64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 Unicode MS</vt:lpstr>
      <vt:lpstr>Arial</vt:lpstr>
      <vt:lpstr>Calibri</vt:lpstr>
      <vt:lpstr>Constantia</vt:lpstr>
      <vt:lpstr>Times New Roman</vt:lpstr>
      <vt:lpstr>Wingdings</vt:lpstr>
      <vt:lpstr>Wingdings 2</vt:lpstr>
      <vt:lpstr>Поток</vt:lpstr>
      <vt:lpstr>                             Перечень необходимых документов для                             зачисления в 1 класс:  1. Заявление родителей (законных представителей) 2. Свидетельство о рождении ребенка (оригинал и копия) 3. Документ, удостоверяющего личность родителя (законного представителя) (оригинал и копия) 4. Свидетельство о регистрации ребенка по месту жительства или по месту пребывания на закрепленной территории, и его копию (форма 8) или документ, содержащий сведения о регистрации ребенка по месту жительства или по месту пребывания на закрепленной территории (форма 3). (оригинал и копия) 5.СНИЛС ребенка и родителей. (оригинал и копия) 6.Медицинский полис. (оригинал и копия) 7. Для детей льготной категорий справку с места работы родителей (оригинал) 8. При преимущественном праве предоставить свидетельство о рождении брата или сестры, которые уже обучаются в школе; (оригинал и копия) 9. Медицинская карта ребенка предоставляется после прохождения медицинской комиссии и окончания посещения детского сада. 10. Для обучения ребенка по адаптированной образовательной программе -заключение  психолого-медико-педагогической комиссии (при наличии) 11. Копия документа, подтверждающего установление опеки или попечительства (при необходимости) 12. Для иностранных граждан, лиц без гражданства- Документ, подтверждающий право ребенка на пребывание в Российской Федерации). Иностранные граждане и лица без гражданства все документы представляют на русском языке или вместе с заверенным в установленном порядке переводом на русский язык 13. Если  на 1 сентября ребенку будет меньше 6,5 лет или старше 8 лет Разрешение из Управления образования города/района ( Управление образования попросит у вас справку из поликлиники, что ребенок здоров), в школу сдается оригинал; Консультацию по процедуре записи в школу, по всем требованиям законодательства к зачислению учащихся в 1-й класс родители (законные представители) могут получить у директора или заместителя директора по УВР Кучиной Ларисы Станиславовны с понедельника по четверг с 15:00 до 17:00 часов.</vt:lpstr>
      <vt:lpstr>Презентация PowerPoint</vt:lpstr>
      <vt:lpstr>График личного приема документов на обучение в 1-ом классе в 2025/2026 учебном году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Lena</dc:creator>
  <cp:lastModifiedBy>секретарь</cp:lastModifiedBy>
  <cp:revision>52</cp:revision>
  <cp:lastPrinted>2025-03-27T02:43:42Z</cp:lastPrinted>
  <dcterms:created xsi:type="dcterms:W3CDTF">2019-01-21T01:50:03Z</dcterms:created>
  <dcterms:modified xsi:type="dcterms:W3CDTF">2025-03-27T02:43:43Z</dcterms:modified>
</cp:coreProperties>
</file>