
<file path=[Content_Types].xml><?xml version="1.0" encoding="utf-8"?>
<Types xmlns="http://schemas.openxmlformats.org/package/2006/content-types">
  <Default Extension="bin" ContentType="image/unknown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Relationship Id="rId4" Type="http://schemas.openxmlformats.org/officeDocument/2006/relationships/custom-properties" Target="docProps/custom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notesMasterIdLst>
    <p:notesMasterId r:id="rId22"/>
  </p:notesMasterIdLst>
  <p:sldIdLst>
    <p:sldId id="375" r:id="rId2"/>
    <p:sldId id="380" r:id="rId3"/>
    <p:sldId id="404" r:id="rId4"/>
    <p:sldId id="409" r:id="rId5"/>
    <p:sldId id="414" r:id="rId6"/>
    <p:sldId id="413" r:id="rId7"/>
    <p:sldId id="416" r:id="rId8"/>
    <p:sldId id="417" r:id="rId9"/>
    <p:sldId id="418" r:id="rId10"/>
    <p:sldId id="412" r:id="rId11"/>
    <p:sldId id="405" r:id="rId12"/>
    <p:sldId id="368" r:id="rId13"/>
    <p:sldId id="420" r:id="rId14"/>
    <p:sldId id="419" r:id="rId15"/>
    <p:sldId id="421" r:id="rId16"/>
    <p:sldId id="422" r:id="rId17"/>
    <p:sldId id="385" r:id="rId18"/>
    <p:sldId id="424" r:id="rId19"/>
    <p:sldId id="423" r:id="rId20"/>
    <p:sldId id="42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xander Minaev" initials="AM" lastIdx="2" clrIdx="0">
    <p:extLst>
      <p:ext uri="{19B8F6BF-5375-455C-9EA6-DF929625EA0E}">
        <p15:presenceInfo xmlns:p15="http://schemas.microsoft.com/office/powerpoint/2012/main" userId="f88ace807fcd045c" providerId="Windows Live"/>
      </p:ext>
    </p:extLst>
  </p:cmAuthor>
  <p:cmAuthor id="2" name="“Syrok”" initials="" lastIdx="0" clrIdx="1"/>
  <p:cmAuthor id="3" name="Tikhon" initials="T" lastIdx="15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90"/>
    <a:srgbClr val="31FF00"/>
    <a:srgbClr val="00A4E9"/>
    <a:srgbClr val="262729"/>
    <a:srgbClr val="FF6440"/>
    <a:srgbClr val="CC0077"/>
    <a:srgbClr val="FFDF00"/>
    <a:srgbClr val="FFEB00"/>
    <a:srgbClr val="01E297"/>
    <a:srgbClr val="FF7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 autoAdjust="0"/>
    <p:restoredTop sz="93318" autoAdjust="0"/>
  </p:normalViewPr>
  <p:slideViewPr>
    <p:cSldViewPr snapToGrid="0" snapToObjects="1">
      <p:cViewPr varScale="1">
        <p:scale>
          <a:sx n="67" d="100"/>
          <a:sy n="67" d="100"/>
        </p:scale>
        <p:origin x="936" y="66"/>
      </p:cViewPr>
      <p:guideLst>
        <p:guide orient="horz" pos="2160"/>
        <p:guide pos="384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theme" Target="theme/theme1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viewProps" Target="viewProp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presProps" Target="pres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commentAuthors" Target="commentAuthor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notesMaster" Target="notesMasters/notesMaster1.xml" /><Relationship Id="rId27" Type="http://schemas.openxmlformats.org/officeDocument/2006/relationships/tableStyles" Target="tableStyle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63309D-2660-4E52-87D0-A405E65B59D6}" type="datetimeFigureOut">
              <a:rPr lang="ru-RU" smtClean="0"/>
              <a:pPr/>
              <a:t>07.10.2025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1517C4-DFF6-4812-A695-9580B642E7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934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1517C4-DFF6-4812-A695-9580B642E724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03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1517C4-DFF6-4812-A695-9580B642E724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9642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FCF9C-342E-4540-B30E-1C9AFF5DB7E1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8817B-0F7D-8844-B776-05D4B65D02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565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FCF9C-342E-4540-B30E-1C9AFF5DB7E1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8817B-0F7D-8844-B776-05D4B65D02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536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FCF9C-342E-4540-B30E-1C9AFF5DB7E1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8817B-0F7D-8844-B776-05D4B65D02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397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FCF9C-342E-4540-B30E-1C9AFF5DB7E1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8817B-0F7D-8844-B776-05D4B65D02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589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FCF9C-342E-4540-B30E-1C9AFF5DB7E1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8817B-0F7D-8844-B776-05D4B65D02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034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FCF9C-342E-4540-B30E-1C9AFF5DB7E1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8817B-0F7D-8844-B776-05D4B65D02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9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FCF9C-342E-4540-B30E-1C9AFF5DB7E1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8817B-0F7D-8844-B776-05D4B65D02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365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FCF9C-342E-4540-B30E-1C9AFF5DB7E1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8817B-0F7D-8844-B776-05D4B65D02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504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FCF9C-342E-4540-B30E-1C9AFF5DB7E1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8817B-0F7D-8844-B776-05D4B65D02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278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FCF9C-342E-4540-B30E-1C9AFF5DB7E1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8817B-0F7D-8844-B776-05D4B65D02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108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FCF9C-342E-4540-B30E-1C9AFF5DB7E1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8817B-0F7D-8844-B776-05D4B65D02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443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4FCF9C-342E-4540-B30E-1C9AFF5DB7E1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98817B-0F7D-8844-B776-05D4B65D02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384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7" Type="http://schemas.openxmlformats.org/officeDocument/2006/relationships/image" Target="../media/image6.bin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5.bin" /><Relationship Id="rId5" Type="http://schemas.openxmlformats.org/officeDocument/2006/relationships/image" Target="../media/image4.bin" /><Relationship Id="rId4" Type="http://schemas.openxmlformats.org/officeDocument/2006/relationships/image" Target="../media/image3.bin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26.png" /><Relationship Id="rId4" Type="http://schemas.openxmlformats.org/officeDocument/2006/relationships/image" Target="../media/image8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 /><Relationship Id="rId7" Type="http://schemas.openxmlformats.org/officeDocument/2006/relationships/hyperlink" Target="https://www.pochtabank.ru/map" TargetMode="External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Relationship Id="rId6" Type="http://schemas.openxmlformats.org/officeDocument/2006/relationships/hyperlink" Target="https://my.pochtabank.ru/login" TargetMode="External" /><Relationship Id="rId5" Type="http://schemas.openxmlformats.org/officeDocument/2006/relationships/hyperlink" Target="https://culture.gosuslugi.ru/events" TargetMode="External" /><Relationship Id="rId4" Type="http://schemas.openxmlformats.org/officeDocument/2006/relationships/image" Target="../media/image14.pn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Relationship Id="rId6" Type="http://schemas.openxmlformats.org/officeDocument/2006/relationships/hyperlink" Target="https://www.pochtabank.ru/map" TargetMode="External" /><Relationship Id="rId5" Type="http://schemas.openxmlformats.org/officeDocument/2006/relationships/hyperlink" Target="https://my.pochtabank.ru/login" TargetMode="External" /><Relationship Id="rId4" Type="http://schemas.openxmlformats.org/officeDocument/2006/relationships/hyperlink" Target="https://culture.gosuslugi.ru/events" TargetMode="Externa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4.pn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28.gif" /><Relationship Id="rId4" Type="http://schemas.openxmlformats.org/officeDocument/2006/relationships/image" Target="../media/image14.pn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7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9.png" /><Relationship Id="rId4" Type="http://schemas.openxmlformats.org/officeDocument/2006/relationships/image" Target="../media/image8.png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my.pochtabank.ru/login" TargetMode="External" /><Relationship Id="rId3" Type="http://schemas.openxmlformats.org/officeDocument/2006/relationships/image" Target="../media/image10.png" /><Relationship Id="rId7" Type="http://schemas.openxmlformats.org/officeDocument/2006/relationships/hyperlink" Target="https://culture.gosuslugi.ru/events" TargetMode="External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3.bin" /><Relationship Id="rId5" Type="http://schemas.openxmlformats.org/officeDocument/2006/relationships/image" Target="../media/image12.bin" /><Relationship Id="rId4" Type="http://schemas.openxmlformats.org/officeDocument/2006/relationships/image" Target="../media/image11.bin" /><Relationship Id="rId9" Type="http://schemas.openxmlformats.org/officeDocument/2006/relationships/hyperlink" Target="https://www.pochtabank.ru/map" TargetMode="Externa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5.gif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7" Type="http://schemas.openxmlformats.org/officeDocument/2006/relationships/image" Target="../media/image18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7.gif" /><Relationship Id="rId5" Type="http://schemas.openxmlformats.org/officeDocument/2006/relationships/image" Target="../media/image16.png" /><Relationship Id="rId4" Type="http://schemas.openxmlformats.org/officeDocument/2006/relationships/image" Target="../media/image14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9.gif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0.png" /><Relationship Id="rId5" Type="http://schemas.openxmlformats.org/officeDocument/2006/relationships/image" Target="../media/image9.png" /><Relationship Id="rId4" Type="http://schemas.openxmlformats.org/officeDocument/2006/relationships/image" Target="../media/image8.pn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 /><Relationship Id="rId3" Type="http://schemas.openxmlformats.org/officeDocument/2006/relationships/image" Target="../media/image7.png" /><Relationship Id="rId7" Type="http://schemas.openxmlformats.org/officeDocument/2006/relationships/image" Target="../media/image23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2.png" /><Relationship Id="rId5" Type="http://schemas.openxmlformats.org/officeDocument/2006/relationships/image" Target="../media/image9.png" /><Relationship Id="rId4" Type="http://schemas.openxmlformats.org/officeDocument/2006/relationships/image" Target="../media/image8.png" /><Relationship Id="rId9" Type="http://schemas.openxmlformats.org/officeDocument/2006/relationships/image" Target="../media/image25.gif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1000" r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8C93DB1-8B8A-4DEA-84D2-C9D7C7E04EA7}"/>
              </a:ext>
            </a:extLst>
          </p:cNvPr>
          <p:cNvSpPr/>
          <p:nvPr/>
        </p:nvSpPr>
        <p:spPr>
          <a:xfrm>
            <a:off x="5998448" y="6230750"/>
            <a:ext cx="2343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400" dirty="0">
                <a:solidFill>
                  <a:schemeClr val="bg1"/>
                </a:solidFill>
                <a:latin typeface="PT Sans"/>
                <a:cs typeface="PT Sans"/>
              </a:rPr>
              <a:t> </a:t>
            </a:r>
            <a:endParaRPr lang="en-US" sz="1400" dirty="0">
              <a:solidFill>
                <a:schemeClr val="bg1"/>
              </a:solidFill>
              <a:latin typeface="PT Sans"/>
              <a:cs typeface="PT San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4089" y="264882"/>
            <a:ext cx="8588993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ПУШКИНКАЯ КАРТА ПЕРЕЕЗЖАЕТ В ВТБ</a:t>
            </a:r>
          </a:p>
          <a:p>
            <a:pPr algn="l" fontAlgn="auto"/>
            <a:r>
              <a:rPr lang="ru-RU" sz="4400" b="0" i="0" dirty="0">
                <a:solidFill>
                  <a:srgbClr val="FFFFFF"/>
                </a:solidFill>
                <a:effectLst/>
                <a:latin typeface="__robotoLocal_0b5189"/>
              </a:rPr>
              <a:t>Рассказываем, как сохранить доступ в мир искусства</a:t>
            </a:r>
            <a:endParaRPr lang="ru-RU" sz="4400" b="0" i="0" dirty="0">
              <a:solidFill>
                <a:srgbClr val="001E45"/>
              </a:solidFill>
              <a:effectLst/>
              <a:latin typeface="__robotoLocal_0b5189"/>
            </a:endParaRPr>
          </a:p>
          <a:p>
            <a:br>
              <a:rPr lang="ru-RU" sz="4000" b="0" i="0" dirty="0">
                <a:solidFill>
                  <a:srgbClr val="001E45"/>
                </a:solidFill>
                <a:effectLst/>
                <a:latin typeface="__robotoLocal_0b5189"/>
              </a:rPr>
            </a:b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6C0DCB-DC8B-0740-83EB-3AEDD7F3A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8569" y="268998"/>
            <a:ext cx="1861457" cy="65575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CB929D8-83E4-46A8-9459-49F0B6A70A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6362" y="2218678"/>
            <a:ext cx="5557720" cy="3855668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13E6C43-1C07-40F0-A3B3-1C157A3BC109}"/>
              </a:ext>
            </a:extLst>
          </p:cNvPr>
          <p:cNvSpPr/>
          <p:nvPr/>
        </p:nvSpPr>
        <p:spPr>
          <a:xfrm>
            <a:off x="207917" y="195943"/>
            <a:ext cx="11776165" cy="646611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08E7425-E2CD-4B87-88E9-2A4FC7C81F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089" y="5749842"/>
            <a:ext cx="812800" cy="6985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B1AB1F5-CD26-457D-8ECB-7723CD5A79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9242" y="5889253"/>
            <a:ext cx="812800" cy="5334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1044BC1-7188-495D-82D7-293C68B1A3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5055" y="5552819"/>
            <a:ext cx="640759" cy="93110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62CDB0E-8365-4E55-8381-33A18E958BB4}"/>
              </a:ext>
            </a:extLst>
          </p:cNvPr>
          <p:cNvSpPr txBox="1"/>
          <p:nvPr/>
        </p:nvSpPr>
        <p:spPr>
          <a:xfrm>
            <a:off x="1233631" y="5863567"/>
            <a:ext cx="14956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/>
            <a:r>
              <a:rPr lang="ru-RU" sz="1600" b="0" i="0" dirty="0">
                <a:solidFill>
                  <a:schemeClr val="bg1"/>
                </a:solidFill>
                <a:effectLst/>
                <a:latin typeface="__robotoLocal_0b5189"/>
              </a:rPr>
              <a:t>Для молодёжи</a:t>
            </a:r>
          </a:p>
          <a:p>
            <a:pPr algn="l" fontAlgn="auto"/>
            <a:r>
              <a:rPr lang="ru-RU" sz="1600" b="0" i="0" dirty="0">
                <a:solidFill>
                  <a:schemeClr val="bg1"/>
                </a:solidFill>
                <a:effectLst/>
                <a:latin typeface="__robotoLocal_0b5189"/>
              </a:rPr>
              <a:t>14-22 года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22C796-79E0-477E-B288-75655592C123}"/>
              </a:ext>
            </a:extLst>
          </p:cNvPr>
          <p:cNvSpPr txBox="1"/>
          <p:nvPr/>
        </p:nvSpPr>
        <p:spPr>
          <a:xfrm>
            <a:off x="3552962" y="5863566"/>
            <a:ext cx="33628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/>
            <a:r>
              <a:rPr lang="ru-RU" sz="1600" b="0" i="0" dirty="0">
                <a:solidFill>
                  <a:schemeClr val="bg1"/>
                </a:solidFill>
                <a:effectLst/>
                <a:latin typeface="__robotoLocal_0b5189"/>
              </a:rPr>
              <a:t>5 000 ₽</a:t>
            </a:r>
          </a:p>
          <a:p>
            <a:pPr algn="l" fontAlgn="auto"/>
            <a:r>
              <a:rPr lang="ru-RU" sz="1600" b="0" i="0" dirty="0">
                <a:solidFill>
                  <a:schemeClr val="bg1"/>
                </a:solidFill>
                <a:effectLst/>
                <a:latin typeface="__robotoLocal_0b5189"/>
              </a:rPr>
              <a:t>ежегодно возобновляемый лимит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2796C17-C0B8-4446-A753-E4A478B855F7}"/>
              </a:ext>
            </a:extLst>
          </p:cNvPr>
          <p:cNvSpPr txBox="1"/>
          <p:nvPr/>
        </p:nvSpPr>
        <p:spPr>
          <a:xfrm>
            <a:off x="7570801" y="5836398"/>
            <a:ext cx="24690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/>
            <a:r>
              <a:rPr lang="ru-RU" b="0" i="0" dirty="0">
                <a:solidFill>
                  <a:schemeClr val="bg1"/>
                </a:solidFill>
                <a:effectLst/>
                <a:latin typeface="__robotoLocal_0b5189"/>
              </a:rPr>
              <a:t>Бесплатно</a:t>
            </a:r>
          </a:p>
          <a:p>
            <a:pPr algn="l" fontAlgn="auto"/>
            <a:r>
              <a:rPr lang="ru-RU" b="0" i="0" dirty="0">
                <a:solidFill>
                  <a:schemeClr val="bg1"/>
                </a:solidFill>
                <a:effectLst/>
                <a:latin typeface="__robotoLocal_0b5189"/>
              </a:rPr>
              <a:t>обслуживание карты</a:t>
            </a:r>
          </a:p>
        </p:txBody>
      </p:sp>
    </p:spTree>
    <p:extLst>
      <p:ext uri="{BB962C8B-B14F-4D97-AF65-F5344CB8AC3E}">
        <p14:creationId xmlns:p14="http://schemas.microsoft.com/office/powerpoint/2010/main" val="35116932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3454843" y="2070108"/>
            <a:ext cx="5114294" cy="763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buClr>
                <a:srgbClr val="E5011C"/>
              </a:buClr>
            </a:pPr>
            <a:r>
              <a:rPr lang="ru-RU" sz="4000" b="1" dirty="0">
                <a:solidFill>
                  <a:srgbClr val="31FF00"/>
                </a:solidFill>
                <a:latin typeface="Arial"/>
                <a:cs typeface="Arial"/>
              </a:rPr>
              <a:t>Вопросы и ответы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1E8E44-872D-A640-951B-A019217A29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158" r="-7500"/>
          <a:stretch/>
        </p:blipFill>
        <p:spPr>
          <a:xfrm>
            <a:off x="0" y="1561011"/>
            <a:ext cx="2651759" cy="529698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ABF112-6E42-604D-A398-7B47A2140F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6673"/>
          <a:stretch/>
        </p:blipFill>
        <p:spPr>
          <a:xfrm>
            <a:off x="8512947" y="776921"/>
            <a:ext cx="3679053" cy="608107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D270B1E-5280-4B4B-80FB-39BA0DD658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4381"/>
          <a:stretch/>
        </p:blipFill>
        <p:spPr>
          <a:xfrm rot="10800000">
            <a:off x="478415" y="-1"/>
            <a:ext cx="3538413" cy="142386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3ED3176-534F-4713-81FA-C4059AC26EB7}"/>
              </a:ext>
            </a:extLst>
          </p:cNvPr>
          <p:cNvSpPr/>
          <p:nvPr/>
        </p:nvSpPr>
        <p:spPr>
          <a:xfrm>
            <a:off x="207917" y="195943"/>
            <a:ext cx="11776165" cy="6466114"/>
          </a:xfrm>
          <a:prstGeom prst="rect">
            <a:avLst/>
          </a:prstGeom>
          <a:noFill/>
          <a:ln>
            <a:solidFill>
              <a:srgbClr val="2627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C6CBCC-8336-4136-8C77-976C668DF6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6972" y="2541589"/>
            <a:ext cx="3335832" cy="333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2354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7728300-7488-AB42-BE61-0537C0B09DF7}"/>
              </a:ext>
            </a:extLst>
          </p:cNvPr>
          <p:cNvSpPr/>
          <p:nvPr/>
        </p:nvSpPr>
        <p:spPr>
          <a:xfrm>
            <a:off x="207917" y="195943"/>
            <a:ext cx="11776165" cy="6466114"/>
          </a:xfrm>
          <a:prstGeom prst="rect">
            <a:avLst/>
          </a:prstGeom>
          <a:noFill/>
          <a:ln>
            <a:solidFill>
              <a:srgbClr val="2627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Rectangle 41"/>
          <p:cNvSpPr/>
          <p:nvPr/>
        </p:nvSpPr>
        <p:spPr>
          <a:xfrm>
            <a:off x="915614" y="291267"/>
            <a:ext cx="10126760" cy="13608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3600" b="1" dirty="0">
                <a:solidFill>
                  <a:srgbClr val="262729"/>
                </a:solidFill>
                <a:latin typeface="Arial"/>
                <a:cs typeface="Arial"/>
              </a:rPr>
              <a:t>Что будет с Пушкинской картой после присоединения Почта Банка к ВТБ?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14E2DF-791F-7446-B4CB-0313107A9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9360" y="195943"/>
            <a:ext cx="1208188" cy="42561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AEA045-4979-5C4B-9647-0452CFBE60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4092"/>
          <a:stretch/>
        </p:blipFill>
        <p:spPr>
          <a:xfrm>
            <a:off x="11064887" y="3727174"/>
            <a:ext cx="1127113" cy="313082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7D94795A-E47A-DF4D-9B7F-F262FCC3AF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24" r="29513" b="57598"/>
          <a:stretch/>
        </p:blipFill>
        <p:spPr>
          <a:xfrm rot="5400000">
            <a:off x="-238802" y="3338397"/>
            <a:ext cx="1353137" cy="8755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F949561-8C2D-4ED9-80C0-02F3BFF35318}"/>
              </a:ext>
            </a:extLst>
          </p:cNvPr>
          <p:cNvSpPr txBox="1"/>
          <p:nvPr/>
        </p:nvSpPr>
        <p:spPr>
          <a:xfrm>
            <a:off x="915614" y="1859339"/>
            <a:ext cx="10906931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/>
            <a:r>
              <a:rPr lang="ru-RU" sz="2000" b="0" i="0" dirty="0">
                <a:solidFill>
                  <a:srgbClr val="2E2E2E"/>
                </a:solidFill>
                <a:effectLst/>
                <a:latin typeface="__robotoLocal_0b5189"/>
              </a:rPr>
              <a:t>Право гражданина на получение и использование Пушкинской карты не зависит от того, какой банк является оператором программы.</a:t>
            </a:r>
            <a:endParaRPr lang="en-US" sz="2000" b="0" i="0" dirty="0">
              <a:solidFill>
                <a:srgbClr val="2E2E2E"/>
              </a:solidFill>
              <a:effectLst/>
              <a:latin typeface="__robotoLocal_0b5189"/>
            </a:endParaRPr>
          </a:p>
          <a:p>
            <a:pPr algn="l" fontAlgn="auto"/>
            <a:r>
              <a:rPr lang="ru-RU" sz="2000" b="0" i="0" dirty="0">
                <a:solidFill>
                  <a:srgbClr val="2E2E2E"/>
                </a:solidFill>
                <a:effectLst/>
                <a:latin typeface="__robotoLocal_0b5189"/>
              </a:rPr>
              <a:t>При этом при смене банка-оператора Пушкинскую карту нужно перевыпустить в новом банке.</a:t>
            </a:r>
            <a:endParaRPr lang="en-US" sz="2000" b="0" i="0" dirty="0">
              <a:solidFill>
                <a:srgbClr val="2E2E2E"/>
              </a:solidFill>
              <a:effectLst/>
              <a:latin typeface="__robotoLocal_0b5189"/>
            </a:endParaRPr>
          </a:p>
          <a:p>
            <a:pPr algn="l" fontAlgn="auto"/>
            <a:endParaRPr lang="ru-RU" sz="2000" b="0" i="0" dirty="0">
              <a:solidFill>
                <a:srgbClr val="2E2E2E"/>
              </a:solidFill>
              <a:effectLst/>
              <a:latin typeface="__robotoLocal_0b5189"/>
            </a:endParaRPr>
          </a:p>
          <a:p>
            <a:pPr algn="l" fontAlgn="auto"/>
            <a:r>
              <a:rPr lang="ru-RU" sz="2000" b="0" i="0" dirty="0">
                <a:solidFill>
                  <a:srgbClr val="2E2E2E"/>
                </a:solidFill>
                <a:effectLst/>
                <a:latin typeface="__robotoLocal_0b5189"/>
              </a:rPr>
              <a:t>С 1 января 2026 года банком-оператором программы «Пушкинская карта» станет ВТБ.</a:t>
            </a:r>
            <a:endParaRPr lang="en-US" sz="2000" b="0" i="0" dirty="0">
              <a:solidFill>
                <a:srgbClr val="2E2E2E"/>
              </a:solidFill>
              <a:effectLst/>
              <a:latin typeface="__robotoLocal_0b5189"/>
            </a:endParaRPr>
          </a:p>
          <a:p>
            <a:pPr algn="l" fontAlgn="auto"/>
            <a:endParaRPr lang="ru-RU" sz="2000" b="0" i="0" dirty="0">
              <a:solidFill>
                <a:srgbClr val="2E2E2E"/>
              </a:solidFill>
              <a:effectLst/>
              <a:latin typeface="__robotoLocal_0b5189"/>
            </a:endParaRPr>
          </a:p>
          <a:p>
            <a:pPr algn="l" fontAlgn="auto"/>
            <a:r>
              <a:rPr lang="ru-RU" sz="2000" b="0" i="0" dirty="0">
                <a:solidFill>
                  <a:srgbClr val="2E2E2E"/>
                </a:solidFill>
                <a:effectLst/>
                <a:latin typeface="__robotoLocal_0b5189"/>
              </a:rPr>
              <a:t>Подать заявление на выпуск ВТБ Пушкинской карты, которая будет действовать с 2026 года, можно уже сейчас и до 28 декабря 2025 года включительно, а потом – с 1 января 2026 года.</a:t>
            </a:r>
            <a:endParaRPr lang="en-US" sz="2000" b="0" i="0" dirty="0">
              <a:solidFill>
                <a:srgbClr val="2E2E2E"/>
              </a:solidFill>
              <a:effectLst/>
              <a:latin typeface="__robotoLocal_0b5189"/>
            </a:endParaRPr>
          </a:p>
          <a:p>
            <a:pPr algn="l" fontAlgn="auto"/>
            <a:endParaRPr lang="ru-RU" sz="2000" b="0" i="0" dirty="0">
              <a:solidFill>
                <a:srgbClr val="2E2E2E"/>
              </a:solidFill>
              <a:effectLst/>
              <a:latin typeface="__robotoLocal_0b5189"/>
            </a:endParaRPr>
          </a:p>
          <a:p>
            <a:pPr algn="l" fontAlgn="auto"/>
            <a:r>
              <a:rPr lang="ru-RU" sz="2000" b="0" i="0" dirty="0">
                <a:solidFill>
                  <a:srgbClr val="2E2E2E"/>
                </a:solidFill>
                <a:effectLst/>
                <a:latin typeface="__robotoLocal_0b5189"/>
              </a:rPr>
              <a:t>Самый простой способ – перейти в мобильное приложение «</a:t>
            </a:r>
            <a:r>
              <a:rPr lang="ru-RU" sz="2000" b="0" i="0" u="sng" dirty="0">
                <a:solidFill>
                  <a:srgbClr val="001E45"/>
                </a:solidFill>
                <a:effectLst/>
                <a:latin typeface="__robotoLocal_0b5189"/>
                <a:hlinkClick r:id="rId5"/>
              </a:rPr>
              <a:t>Госуслуги Культура</a:t>
            </a:r>
            <a:r>
              <a:rPr lang="ru-RU" sz="2000" b="0" i="0" dirty="0">
                <a:solidFill>
                  <a:srgbClr val="2E2E2E"/>
                </a:solidFill>
                <a:effectLst/>
                <a:latin typeface="__robotoLocal_0b5189"/>
              </a:rPr>
              <a:t>» и подать заявление.</a:t>
            </a:r>
            <a:endParaRPr lang="en-US" sz="2000" b="0" i="0" dirty="0">
              <a:solidFill>
                <a:srgbClr val="2E2E2E"/>
              </a:solidFill>
              <a:effectLst/>
              <a:latin typeface="__robotoLocal_0b5189"/>
            </a:endParaRPr>
          </a:p>
          <a:p>
            <a:pPr algn="l" fontAlgn="auto"/>
            <a:endParaRPr lang="ru-RU" sz="2000" b="0" i="0" dirty="0">
              <a:solidFill>
                <a:srgbClr val="2E2E2E"/>
              </a:solidFill>
              <a:effectLst/>
              <a:latin typeface="__robotoLocal_0b5189"/>
            </a:endParaRPr>
          </a:p>
          <a:p>
            <a:pPr algn="l" fontAlgn="auto"/>
            <a:r>
              <a:rPr lang="ru-RU" sz="2000" b="0" i="0" dirty="0">
                <a:solidFill>
                  <a:srgbClr val="2E2E2E"/>
                </a:solidFill>
                <a:effectLst/>
                <a:latin typeface="__robotoLocal_0b5189"/>
              </a:rPr>
              <a:t>Подать заявление на выпуск карты можно также:</a:t>
            </a:r>
          </a:p>
          <a:p>
            <a:pPr marL="342900" indent="-342900" algn="l" fontAlgn="auto">
              <a:buFont typeface="Wingdings" panose="05000000000000000000" pitchFamily="2" charset="2"/>
              <a:buChar char="ü"/>
            </a:pPr>
            <a:r>
              <a:rPr lang="ru-RU" sz="2000" b="0" i="0" dirty="0">
                <a:solidFill>
                  <a:srgbClr val="2E2E2E"/>
                </a:solidFill>
                <a:effectLst/>
                <a:latin typeface="__robotoLocal_0b5189"/>
              </a:rPr>
              <a:t>в мобильном приложении и </a:t>
            </a:r>
            <a:r>
              <a:rPr lang="ru-RU" sz="2000" b="0" i="0" u="sng" dirty="0">
                <a:solidFill>
                  <a:srgbClr val="001E45"/>
                </a:solidFill>
                <a:effectLst/>
                <a:latin typeface="__robotoLocal_0b5189"/>
                <a:hlinkClick r:id="rId6"/>
              </a:rPr>
              <a:t>интернет-банке Почта Банка</a:t>
            </a:r>
            <a:endParaRPr lang="ru-RU" sz="2000" b="0" i="0" dirty="0">
              <a:solidFill>
                <a:srgbClr val="2E2E2E"/>
              </a:solidFill>
              <a:effectLst/>
              <a:latin typeface="__robotoLocal_0b5189"/>
            </a:endParaRPr>
          </a:p>
          <a:p>
            <a:pPr marL="342900" indent="-342900" algn="l" fontAlgn="auto">
              <a:buFont typeface="Wingdings" panose="05000000000000000000" pitchFamily="2" charset="2"/>
              <a:buChar char="ü"/>
            </a:pPr>
            <a:r>
              <a:rPr lang="ru-RU" sz="2000" b="0" i="0" dirty="0">
                <a:solidFill>
                  <a:srgbClr val="2E2E2E"/>
                </a:solidFill>
                <a:effectLst/>
                <a:latin typeface="__robotoLocal_0b5189"/>
              </a:rPr>
              <a:t>во </a:t>
            </a:r>
            <a:r>
              <a:rPr lang="ru-RU" sz="2000" b="0" i="0" u="sng" dirty="0">
                <a:solidFill>
                  <a:srgbClr val="001E45"/>
                </a:solidFill>
                <a:effectLst/>
                <a:latin typeface="__robotoLocal_0b5189"/>
                <a:hlinkClick r:id="rId7"/>
              </a:rPr>
              <a:t>флагманском клиентском центре Почта Банка</a:t>
            </a:r>
            <a:r>
              <a:rPr lang="ru-RU" sz="2000" b="0" i="0" dirty="0">
                <a:solidFill>
                  <a:srgbClr val="2E2E2E"/>
                </a:solidFill>
                <a:effectLst/>
                <a:latin typeface="__robotoLocal_0b5189"/>
              </a:rPr>
              <a:t>, с собой понадобится паспорт</a:t>
            </a:r>
          </a:p>
        </p:txBody>
      </p:sp>
    </p:spTree>
    <p:extLst>
      <p:ext uri="{BB962C8B-B14F-4D97-AF65-F5344CB8AC3E}">
        <p14:creationId xmlns:p14="http://schemas.microsoft.com/office/powerpoint/2010/main" val="27832708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7728300-7488-AB42-BE61-0537C0B09DF7}"/>
              </a:ext>
            </a:extLst>
          </p:cNvPr>
          <p:cNvSpPr/>
          <p:nvPr/>
        </p:nvSpPr>
        <p:spPr>
          <a:xfrm>
            <a:off x="207917" y="195943"/>
            <a:ext cx="11776165" cy="6466114"/>
          </a:xfrm>
          <a:prstGeom prst="rect">
            <a:avLst/>
          </a:prstGeom>
          <a:noFill/>
          <a:ln>
            <a:solidFill>
              <a:srgbClr val="2627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Rectangle 41"/>
          <p:cNvSpPr/>
          <p:nvPr/>
        </p:nvSpPr>
        <p:spPr>
          <a:xfrm>
            <a:off x="373097" y="116772"/>
            <a:ext cx="10962349" cy="2025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3600" b="1" dirty="0">
                <a:solidFill>
                  <a:srgbClr val="262729"/>
                </a:solidFill>
                <a:latin typeface="Arial"/>
                <a:cs typeface="Arial"/>
              </a:rPr>
              <a:t>Что мне нужно сделать в 2025 году, чтобы сохранить доступ к своей Пушкинской карте в 2026 году?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14E2DF-791F-7446-B4CB-0313107A9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9360" y="195943"/>
            <a:ext cx="1208188" cy="42561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0011AF-A22C-49C1-8443-6D730DD5AB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64" r="29292" b="57625"/>
          <a:stretch/>
        </p:blipFill>
        <p:spPr>
          <a:xfrm rot="16200000">
            <a:off x="10330927" y="5004946"/>
            <a:ext cx="2009038" cy="12972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68610F-D2C0-4704-84F2-0F054AA1BAF0}"/>
              </a:ext>
            </a:extLst>
          </p:cNvPr>
          <p:cNvSpPr txBox="1"/>
          <p:nvPr/>
        </p:nvSpPr>
        <p:spPr>
          <a:xfrm>
            <a:off x="489527" y="2221562"/>
            <a:ext cx="10962348" cy="4370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/>
            <a:r>
              <a:rPr lang="ru-RU" sz="2000" b="0" i="0" dirty="0">
                <a:solidFill>
                  <a:srgbClr val="2E2E2E"/>
                </a:solidFill>
                <a:effectLst/>
                <a:latin typeface="__robotoLocal_0b5189"/>
              </a:rPr>
              <a:t>Право гражданина на получение и использование Пушкинской карты не зависит от того, какой банк является оператором программы. При этом при смене банка-оператора Пушкинскую карту нужно перевыпустить в новом банке.</a:t>
            </a:r>
            <a:endParaRPr lang="en-US" sz="2000" b="0" i="0" dirty="0">
              <a:solidFill>
                <a:srgbClr val="2E2E2E"/>
              </a:solidFill>
              <a:effectLst/>
              <a:latin typeface="__robotoLocal_0b5189"/>
            </a:endParaRPr>
          </a:p>
          <a:p>
            <a:pPr algn="l" fontAlgn="auto"/>
            <a:endParaRPr lang="ru-RU" sz="2000" b="0" i="0" dirty="0">
              <a:solidFill>
                <a:srgbClr val="2E2E2E"/>
              </a:solidFill>
              <a:effectLst/>
              <a:latin typeface="__robotoLocal_0b5189"/>
            </a:endParaRPr>
          </a:p>
          <a:p>
            <a:pPr algn="l" fontAlgn="auto"/>
            <a:r>
              <a:rPr lang="ru-RU" sz="2000" b="0" i="0" dirty="0">
                <a:solidFill>
                  <a:srgbClr val="2E2E2E"/>
                </a:solidFill>
                <a:effectLst/>
                <a:latin typeface="__robotoLocal_0b5189"/>
              </a:rPr>
              <a:t>Вам нужно до 28 декабря 2025 года (включительно) подать заявление на выпуск цифровой Пушкинской карты в ВТБ. Это можно сделать уже сейчас. Также такое заявление можно будет подать с 1 января 2026 года.</a:t>
            </a:r>
            <a:endParaRPr lang="en-US" sz="2000" b="0" i="0" dirty="0">
              <a:solidFill>
                <a:srgbClr val="2E2E2E"/>
              </a:solidFill>
              <a:effectLst/>
              <a:latin typeface="__robotoLocal_0b5189"/>
            </a:endParaRPr>
          </a:p>
          <a:p>
            <a:pPr algn="l" fontAlgn="auto"/>
            <a:endParaRPr lang="ru-RU" sz="2000" b="0" i="0" dirty="0">
              <a:solidFill>
                <a:srgbClr val="2E2E2E"/>
              </a:solidFill>
              <a:effectLst/>
              <a:latin typeface="__robotoLocal_0b5189"/>
            </a:endParaRPr>
          </a:p>
          <a:p>
            <a:pPr algn="l" fontAlgn="auto"/>
            <a:r>
              <a:rPr lang="ru-RU" sz="2000" b="0" i="0" dirty="0">
                <a:solidFill>
                  <a:srgbClr val="2E2E2E"/>
                </a:solidFill>
                <a:effectLst/>
                <a:latin typeface="__robotoLocal_0b5189"/>
              </a:rPr>
              <a:t>Самый простой способ – подать заявление через мобильное приложение «</a:t>
            </a:r>
            <a:r>
              <a:rPr lang="ru-RU" sz="2000" b="0" i="0" u="sng" dirty="0">
                <a:solidFill>
                  <a:srgbClr val="001E45"/>
                </a:solidFill>
                <a:effectLst/>
                <a:latin typeface="__robotoLocal_0b5189"/>
                <a:hlinkClick r:id="rId4"/>
              </a:rPr>
              <a:t>Госуслуги Культура</a:t>
            </a:r>
            <a:r>
              <a:rPr lang="ru-RU" sz="2000" b="0" i="0" dirty="0">
                <a:solidFill>
                  <a:srgbClr val="2E2E2E"/>
                </a:solidFill>
                <a:effectLst/>
                <a:latin typeface="__robotoLocal_0b5189"/>
              </a:rPr>
              <a:t>».</a:t>
            </a:r>
            <a:endParaRPr lang="en-US" sz="2000" b="0" i="0" dirty="0">
              <a:solidFill>
                <a:srgbClr val="2E2E2E"/>
              </a:solidFill>
              <a:effectLst/>
              <a:latin typeface="__robotoLocal_0b5189"/>
            </a:endParaRPr>
          </a:p>
          <a:p>
            <a:pPr algn="l" fontAlgn="auto"/>
            <a:endParaRPr lang="ru-RU" sz="2000" b="0" i="0" dirty="0">
              <a:solidFill>
                <a:srgbClr val="2E2E2E"/>
              </a:solidFill>
              <a:effectLst/>
              <a:latin typeface="__robotoLocal_0b5189"/>
            </a:endParaRPr>
          </a:p>
          <a:p>
            <a:pPr algn="l" fontAlgn="auto"/>
            <a:r>
              <a:rPr lang="ru-RU" sz="2000" b="0" i="0" dirty="0">
                <a:solidFill>
                  <a:srgbClr val="2E2E2E"/>
                </a:solidFill>
                <a:effectLst/>
                <a:latin typeface="__robotoLocal_0b5189"/>
              </a:rPr>
              <a:t>Подать заявление также можно:</a:t>
            </a:r>
            <a:endParaRPr lang="en-US" sz="2000" b="0" i="0" dirty="0">
              <a:solidFill>
                <a:srgbClr val="2E2E2E"/>
              </a:solidFill>
              <a:effectLst/>
              <a:latin typeface="__robotoLocal_0b5189"/>
            </a:endParaRPr>
          </a:p>
          <a:p>
            <a:pPr algn="l" fontAlgn="auto"/>
            <a:endParaRPr lang="ru-RU" sz="2000" b="0" i="0" dirty="0">
              <a:solidFill>
                <a:srgbClr val="2E2E2E"/>
              </a:solidFill>
              <a:effectLst/>
              <a:latin typeface="__robotoLocal_0b5189"/>
            </a:endParaRPr>
          </a:p>
          <a:p>
            <a:pPr marL="285750" indent="-285750" algn="l" fontAlgn="auto">
              <a:buFont typeface="Wingdings" panose="05000000000000000000" pitchFamily="2" charset="2"/>
              <a:buChar char="ü"/>
            </a:pPr>
            <a:r>
              <a:rPr lang="ru-RU" sz="2000" b="0" i="0" dirty="0">
                <a:solidFill>
                  <a:srgbClr val="2E2E2E"/>
                </a:solidFill>
                <a:effectLst/>
                <a:latin typeface="__robotoLocal_0b5189"/>
              </a:rPr>
              <a:t>в мобильном приложении и </a:t>
            </a:r>
            <a:r>
              <a:rPr lang="ru-RU" sz="2000" b="0" i="0" u="sng" dirty="0">
                <a:solidFill>
                  <a:srgbClr val="001E45"/>
                </a:solidFill>
                <a:effectLst/>
                <a:latin typeface="__robotoLocal_0b5189"/>
                <a:hlinkClick r:id="rId5"/>
              </a:rPr>
              <a:t>интернет-банке Почта Банка</a:t>
            </a:r>
            <a:endParaRPr lang="ru-RU" sz="2000" b="0" i="0" dirty="0">
              <a:solidFill>
                <a:srgbClr val="2E2E2E"/>
              </a:solidFill>
              <a:effectLst/>
              <a:latin typeface="__robotoLocal_0b5189"/>
            </a:endParaRPr>
          </a:p>
          <a:p>
            <a:pPr marL="285750" indent="-285750" algn="l" fontAlgn="auto">
              <a:buFont typeface="Wingdings" panose="05000000000000000000" pitchFamily="2" charset="2"/>
              <a:buChar char="ü"/>
            </a:pPr>
            <a:r>
              <a:rPr lang="ru-RU" sz="2000" b="0" i="0" dirty="0">
                <a:solidFill>
                  <a:srgbClr val="2E2E2E"/>
                </a:solidFill>
                <a:effectLst/>
                <a:latin typeface="__robotoLocal_0b5189"/>
              </a:rPr>
              <a:t>во </a:t>
            </a:r>
            <a:r>
              <a:rPr lang="ru-RU" sz="2000" b="0" i="0" u="sng" dirty="0">
                <a:solidFill>
                  <a:srgbClr val="001E45"/>
                </a:solidFill>
                <a:effectLst/>
                <a:latin typeface="__robotoLocal_0b5189"/>
                <a:hlinkClick r:id="rId6"/>
              </a:rPr>
              <a:t>флагманском клиентском центре Почта Банка</a:t>
            </a:r>
            <a:r>
              <a:rPr lang="ru-RU" sz="2000" b="0" i="0" dirty="0">
                <a:solidFill>
                  <a:srgbClr val="2E2E2E"/>
                </a:solidFill>
                <a:effectLst/>
                <a:latin typeface="__robotoLocal_0b5189"/>
              </a:rPr>
              <a:t>, с собой необходимо взять только паспорт</a:t>
            </a:r>
          </a:p>
        </p:txBody>
      </p:sp>
    </p:spTree>
    <p:extLst>
      <p:ext uri="{BB962C8B-B14F-4D97-AF65-F5344CB8AC3E}">
        <p14:creationId xmlns:p14="http://schemas.microsoft.com/office/powerpoint/2010/main" val="38542655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7728300-7488-AB42-BE61-0537C0B09DF7}"/>
              </a:ext>
            </a:extLst>
          </p:cNvPr>
          <p:cNvSpPr/>
          <p:nvPr/>
        </p:nvSpPr>
        <p:spPr>
          <a:xfrm>
            <a:off x="207917" y="195943"/>
            <a:ext cx="11776165" cy="6466114"/>
          </a:xfrm>
          <a:prstGeom prst="rect">
            <a:avLst/>
          </a:prstGeom>
          <a:noFill/>
          <a:ln>
            <a:solidFill>
              <a:srgbClr val="2627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Rectangle 41"/>
          <p:cNvSpPr/>
          <p:nvPr/>
        </p:nvSpPr>
        <p:spPr>
          <a:xfrm>
            <a:off x="915614" y="291267"/>
            <a:ext cx="10126760" cy="13608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3600" b="1" dirty="0">
                <a:solidFill>
                  <a:srgbClr val="262729"/>
                </a:solidFill>
                <a:latin typeface="Arial"/>
                <a:cs typeface="Arial"/>
              </a:rPr>
              <a:t>До какого числа я могу подать заявление на выпуск карты в ВТБ?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14E2DF-791F-7446-B4CB-0313107A9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9360" y="195943"/>
            <a:ext cx="1208188" cy="42561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AEA045-4979-5C4B-9647-0452CFBE60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4092"/>
          <a:stretch/>
        </p:blipFill>
        <p:spPr>
          <a:xfrm>
            <a:off x="11064887" y="3727174"/>
            <a:ext cx="1127113" cy="313082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7D94795A-E47A-DF4D-9B7F-F262FCC3AF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24" r="29513" b="57598"/>
          <a:stretch/>
        </p:blipFill>
        <p:spPr>
          <a:xfrm rot="5400000">
            <a:off x="-238802" y="3338397"/>
            <a:ext cx="1353137" cy="8755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F949561-8C2D-4ED9-80C0-02F3BFF35318}"/>
              </a:ext>
            </a:extLst>
          </p:cNvPr>
          <p:cNvSpPr txBox="1"/>
          <p:nvPr/>
        </p:nvSpPr>
        <p:spPr>
          <a:xfrm>
            <a:off x="721512" y="1747413"/>
            <a:ext cx="1090693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/>
            <a:r>
              <a:rPr lang="ru-RU" sz="2000" b="0" i="0" dirty="0">
                <a:solidFill>
                  <a:srgbClr val="2E2E2E"/>
                </a:solidFill>
                <a:effectLst/>
                <a:latin typeface="__robotoLocal_0b5189"/>
              </a:rPr>
              <a:t>Вы можете подать заявление на выпуск цифровой карты в ВТБ до 28 декабря 2025 года включительно, а потом – с 1 января 2026 года.</a:t>
            </a:r>
          </a:p>
          <a:p>
            <a:pPr algn="l" fontAlgn="auto"/>
            <a:endParaRPr lang="ru-RU" sz="2000" b="0" i="0" dirty="0">
              <a:solidFill>
                <a:srgbClr val="2E2E2E"/>
              </a:solidFill>
              <a:effectLst/>
              <a:latin typeface="__robotoLocal_0b5189"/>
            </a:endParaRPr>
          </a:p>
          <a:p>
            <a:pPr marL="342900" indent="-342900" algn="l" fontAlgn="auto">
              <a:buFont typeface="Wingdings" panose="05000000000000000000" pitchFamily="2" charset="2"/>
              <a:buChar char="ü"/>
            </a:pPr>
            <a:endParaRPr lang="ru-RU" sz="2000" b="0" i="0" dirty="0">
              <a:solidFill>
                <a:srgbClr val="2E2E2E"/>
              </a:solidFill>
              <a:effectLst/>
              <a:latin typeface="__robotoLocal_0b5189"/>
            </a:endParaRPr>
          </a:p>
        </p:txBody>
      </p:sp>
      <p:sp>
        <p:nvSpPr>
          <p:cNvPr id="8" name="Rectangle 41">
            <a:extLst>
              <a:ext uri="{FF2B5EF4-FFF2-40B4-BE49-F238E27FC236}">
                <a16:creationId xmlns:a16="http://schemas.microsoft.com/office/drawing/2014/main" id="{1ED5E37E-15E1-4720-8AAE-5D1424A8734E}"/>
              </a:ext>
            </a:extLst>
          </p:cNvPr>
          <p:cNvSpPr/>
          <p:nvPr/>
        </p:nvSpPr>
        <p:spPr>
          <a:xfrm>
            <a:off x="801681" y="3022537"/>
            <a:ext cx="10337060" cy="2025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ru-RU" sz="3600" b="1" dirty="0">
                <a:solidFill>
                  <a:srgbClr val="262729"/>
                </a:solidFill>
                <a:latin typeface="Arial"/>
                <a:cs typeface="Arial"/>
              </a:rPr>
              <a:t>Что будет с моей Пушкинской картой в 2025 году? Смогу ли я ей пользоваться до выпуска на стороне ВТБ?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15E8AB-E65D-4942-A3BA-60045C463148}"/>
              </a:ext>
            </a:extLst>
          </p:cNvPr>
          <p:cNvSpPr txBox="1"/>
          <p:nvPr/>
        </p:nvSpPr>
        <p:spPr>
          <a:xfrm>
            <a:off x="135443" y="5076900"/>
            <a:ext cx="1090693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/>
            <a:r>
              <a:rPr lang="ru-RU" sz="2000" b="0" i="0" dirty="0">
                <a:solidFill>
                  <a:srgbClr val="2E2E2E"/>
                </a:solidFill>
                <a:effectLst/>
                <a:latin typeface="__robotoLocal_0b5189"/>
              </a:rPr>
              <a:t>В 2025 году Пушкинская карта Почта Банка будет работать без изменений как для уже действующих клиентов, так и для новых. Оформить Пушкинскую карту можно в любой день до конца 2025 года.</a:t>
            </a:r>
          </a:p>
          <a:p>
            <a:pPr marL="342900" indent="-342900" algn="l" fontAlgn="auto">
              <a:buFont typeface="Wingdings" panose="05000000000000000000" pitchFamily="2" charset="2"/>
              <a:buChar char="ü"/>
            </a:pPr>
            <a:endParaRPr lang="ru-RU" sz="2000" b="0" i="0" dirty="0">
              <a:solidFill>
                <a:srgbClr val="2E2E2E"/>
              </a:solidFill>
              <a:effectLst/>
              <a:latin typeface="__robotoLocal_0b5189"/>
            </a:endParaRPr>
          </a:p>
        </p:txBody>
      </p:sp>
    </p:spTree>
    <p:extLst>
      <p:ext uri="{BB962C8B-B14F-4D97-AF65-F5344CB8AC3E}">
        <p14:creationId xmlns:p14="http://schemas.microsoft.com/office/powerpoint/2010/main" val="8881512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7728300-7488-AB42-BE61-0537C0B09DF7}"/>
              </a:ext>
            </a:extLst>
          </p:cNvPr>
          <p:cNvSpPr/>
          <p:nvPr/>
        </p:nvSpPr>
        <p:spPr>
          <a:xfrm>
            <a:off x="207917" y="195943"/>
            <a:ext cx="11776165" cy="6466114"/>
          </a:xfrm>
          <a:prstGeom prst="rect">
            <a:avLst/>
          </a:prstGeom>
          <a:noFill/>
          <a:ln>
            <a:solidFill>
              <a:srgbClr val="2627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Rectangle 41"/>
          <p:cNvSpPr/>
          <p:nvPr/>
        </p:nvSpPr>
        <p:spPr>
          <a:xfrm>
            <a:off x="373097" y="116772"/>
            <a:ext cx="10962349" cy="2025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3600" b="1" dirty="0">
                <a:solidFill>
                  <a:srgbClr val="262729"/>
                </a:solidFill>
                <a:latin typeface="Arial"/>
                <a:cs typeface="Arial"/>
              </a:rPr>
              <a:t>Что будет с Пушкинской картой в 2026 году, если я не успею подать заявление на выпуск карты в ВТБ до 28 декабря 2025?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14E2DF-791F-7446-B4CB-0313107A9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9360" y="195943"/>
            <a:ext cx="1208188" cy="42561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0011AF-A22C-49C1-8443-6D730DD5AB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64" r="29292" b="57625"/>
          <a:stretch/>
        </p:blipFill>
        <p:spPr>
          <a:xfrm rot="16200000">
            <a:off x="10330927" y="5004946"/>
            <a:ext cx="2009038" cy="12972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68610F-D2C0-4704-84F2-0F054AA1BAF0}"/>
              </a:ext>
            </a:extLst>
          </p:cNvPr>
          <p:cNvSpPr txBox="1"/>
          <p:nvPr/>
        </p:nvSpPr>
        <p:spPr>
          <a:xfrm>
            <a:off x="489527" y="2221562"/>
            <a:ext cx="10962348" cy="4370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/>
            <a:r>
              <a:rPr lang="ru-RU" sz="2000" b="0" i="0" dirty="0">
                <a:solidFill>
                  <a:srgbClr val="2E2E2E"/>
                </a:solidFill>
                <a:effectLst/>
                <a:latin typeface="__robotoLocal_0b5189"/>
              </a:rPr>
              <a:t>Пушкинская карта, выпущенная Почта Банком, будет действовать до конца 2025 года, в 2026 году ее заблокируют.</a:t>
            </a:r>
          </a:p>
          <a:p>
            <a:pPr algn="l" fontAlgn="auto"/>
            <a:endParaRPr lang="ru-RU" sz="2000" b="0" i="0" dirty="0">
              <a:solidFill>
                <a:srgbClr val="2E2E2E"/>
              </a:solidFill>
              <a:effectLst/>
              <a:latin typeface="__robotoLocal_0b5189"/>
            </a:endParaRPr>
          </a:p>
          <a:p>
            <a:pPr algn="l" fontAlgn="auto"/>
            <a:r>
              <a:rPr lang="ru-RU" sz="2000" b="0" i="0" dirty="0">
                <a:solidFill>
                  <a:srgbClr val="2E2E2E"/>
                </a:solidFill>
                <a:effectLst/>
                <a:latin typeface="__robotoLocal_0b5189"/>
              </a:rPr>
              <a:t>Если до 28 декабря 2025 года вы не успеете подать заявление, его можно будет подать с 1 января 2026 года онлайн:</a:t>
            </a:r>
          </a:p>
          <a:p>
            <a:pPr algn="l" fontAlgn="auto"/>
            <a:endParaRPr lang="ru-RU" sz="2000" b="0" i="0" dirty="0">
              <a:solidFill>
                <a:srgbClr val="2E2E2E"/>
              </a:solidFill>
              <a:effectLst/>
              <a:latin typeface="__robotoLocal_0b5189"/>
            </a:endParaRPr>
          </a:p>
          <a:p>
            <a:pPr marL="342900" indent="-342900" algn="l" fontAlgn="auto">
              <a:buFont typeface="Wingdings" panose="05000000000000000000" pitchFamily="2" charset="2"/>
              <a:buChar char="ü"/>
            </a:pPr>
            <a:r>
              <a:rPr lang="ru-RU" sz="2000" b="0" i="0" dirty="0">
                <a:solidFill>
                  <a:srgbClr val="2E2E2E"/>
                </a:solidFill>
                <a:effectLst/>
                <a:latin typeface="__robotoLocal_0b5189"/>
              </a:rPr>
              <a:t>в мобильном приложении «Госуслуги Культура»</a:t>
            </a:r>
          </a:p>
          <a:p>
            <a:pPr marL="342900" indent="-342900" algn="l" fontAlgn="auto">
              <a:buFont typeface="Wingdings" panose="05000000000000000000" pitchFamily="2" charset="2"/>
              <a:buChar char="ü"/>
            </a:pPr>
            <a:endParaRPr lang="ru-RU" sz="2000" b="0" i="0" dirty="0">
              <a:solidFill>
                <a:srgbClr val="2E2E2E"/>
              </a:solidFill>
              <a:effectLst/>
              <a:latin typeface="__robotoLocal_0b5189"/>
            </a:endParaRPr>
          </a:p>
          <a:p>
            <a:pPr marL="342900" indent="-342900" algn="l" fontAlgn="auto">
              <a:buFont typeface="Wingdings" panose="05000000000000000000" pitchFamily="2" charset="2"/>
              <a:buChar char="ü"/>
            </a:pPr>
            <a:r>
              <a:rPr lang="ru-RU" sz="2000" b="0" i="0" dirty="0">
                <a:solidFill>
                  <a:srgbClr val="2E2E2E"/>
                </a:solidFill>
                <a:effectLst/>
                <a:latin typeface="__robotoLocal_0b5189"/>
              </a:rPr>
              <a:t>в ВТБ Онлайн (если вы уже являетесь клиентом ВТБ)</a:t>
            </a:r>
          </a:p>
          <a:p>
            <a:pPr algn="l" fontAlgn="auto"/>
            <a:endParaRPr lang="ru-RU" sz="2000" b="0" i="0" dirty="0">
              <a:solidFill>
                <a:srgbClr val="2E2E2E"/>
              </a:solidFill>
              <a:effectLst/>
              <a:latin typeface="__robotoLocal_0b5189"/>
            </a:endParaRPr>
          </a:p>
          <a:p>
            <a:pPr algn="l" fontAlgn="auto"/>
            <a:r>
              <a:rPr lang="ru-RU" sz="2000" b="0" i="0" dirty="0">
                <a:solidFill>
                  <a:srgbClr val="2E2E2E"/>
                </a:solidFill>
                <a:effectLst/>
                <a:latin typeface="__robotoLocal_0b5189"/>
              </a:rPr>
              <a:t>С 12 января 2026 года заявление также можно подать лично в офисах ВТБ (в праздники офисы не работают).</a:t>
            </a:r>
          </a:p>
          <a:p>
            <a:pPr algn="l" fontAlgn="auto"/>
            <a:endParaRPr lang="ru-RU" sz="2000" b="0" i="0" dirty="0">
              <a:solidFill>
                <a:srgbClr val="2E2E2E"/>
              </a:solidFill>
              <a:effectLst/>
              <a:latin typeface="__robotoLocal_0b5189"/>
            </a:endParaRPr>
          </a:p>
          <a:p>
            <a:pPr algn="l" fontAlgn="auto"/>
            <a:r>
              <a:rPr lang="ru-RU" sz="2000" b="0" i="0" dirty="0">
                <a:solidFill>
                  <a:srgbClr val="2E2E2E"/>
                </a:solidFill>
                <a:effectLst/>
                <a:latin typeface="__robotoLocal_0b5189"/>
              </a:rPr>
              <a:t>С собой необходимо взять паспорт и СНИЛС.</a:t>
            </a:r>
          </a:p>
        </p:txBody>
      </p:sp>
    </p:spTree>
    <p:extLst>
      <p:ext uri="{BB962C8B-B14F-4D97-AF65-F5344CB8AC3E}">
        <p14:creationId xmlns:p14="http://schemas.microsoft.com/office/powerpoint/2010/main" val="40908576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7728300-7488-AB42-BE61-0537C0B09DF7}"/>
              </a:ext>
            </a:extLst>
          </p:cNvPr>
          <p:cNvSpPr/>
          <p:nvPr/>
        </p:nvSpPr>
        <p:spPr>
          <a:xfrm>
            <a:off x="207917" y="195943"/>
            <a:ext cx="11776165" cy="6466114"/>
          </a:xfrm>
          <a:prstGeom prst="rect">
            <a:avLst/>
          </a:prstGeom>
          <a:noFill/>
          <a:ln>
            <a:solidFill>
              <a:srgbClr val="2627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Rectangle 41"/>
          <p:cNvSpPr/>
          <p:nvPr/>
        </p:nvSpPr>
        <p:spPr>
          <a:xfrm>
            <a:off x="369455" y="291267"/>
            <a:ext cx="10672919" cy="13608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3600" b="1" dirty="0">
                <a:solidFill>
                  <a:srgbClr val="262729"/>
                </a:solidFill>
                <a:latin typeface="Arial"/>
                <a:cs typeface="Arial"/>
              </a:rPr>
              <a:t>Что делать, если у меня еще нет Пушкинской карты, но я хочу получить ее в 2025 году?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14E2DF-791F-7446-B4CB-0313107A9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9360" y="195943"/>
            <a:ext cx="1208188" cy="42561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AEA045-4979-5C4B-9647-0452CFBE60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4092"/>
          <a:stretch/>
        </p:blipFill>
        <p:spPr>
          <a:xfrm>
            <a:off x="11064887" y="3727174"/>
            <a:ext cx="1127113" cy="313082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7D94795A-E47A-DF4D-9B7F-F262FCC3AF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24" r="29513" b="57598"/>
          <a:stretch/>
        </p:blipFill>
        <p:spPr>
          <a:xfrm rot="5400000">
            <a:off x="-238802" y="3338397"/>
            <a:ext cx="1353137" cy="8755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F949561-8C2D-4ED9-80C0-02F3BFF35318}"/>
              </a:ext>
            </a:extLst>
          </p:cNvPr>
          <p:cNvSpPr txBox="1"/>
          <p:nvPr/>
        </p:nvSpPr>
        <p:spPr>
          <a:xfrm>
            <a:off x="976343" y="1955973"/>
            <a:ext cx="1090693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/>
            <a:r>
              <a:rPr lang="ru-RU" sz="2400" b="0" i="0" dirty="0">
                <a:solidFill>
                  <a:srgbClr val="2E2E2E"/>
                </a:solidFill>
                <a:effectLst/>
                <a:latin typeface="__robotoLocal_0b5189"/>
              </a:rPr>
              <a:t>Получить карту могут граждане России в возрасте от 14 до 22 лет (включительно).</a:t>
            </a:r>
          </a:p>
          <a:p>
            <a:pPr algn="l" fontAlgn="auto"/>
            <a:endParaRPr lang="ru-RU" sz="2400" b="0" i="0" dirty="0">
              <a:solidFill>
                <a:srgbClr val="2E2E2E"/>
              </a:solidFill>
              <a:effectLst/>
              <a:latin typeface="__robotoLocal_0b5189"/>
            </a:endParaRPr>
          </a:p>
          <a:p>
            <a:pPr algn="l" fontAlgn="auto"/>
            <a:r>
              <a:rPr lang="ru-RU" sz="2400" b="0" i="0" dirty="0">
                <a:solidFill>
                  <a:srgbClr val="2E2E2E"/>
                </a:solidFill>
                <a:effectLst/>
                <a:latin typeface="__robotoLocal_0b5189"/>
              </a:rPr>
              <a:t>Выпустить карту можно прямо сейчас в мобильном приложении </a:t>
            </a:r>
            <a:r>
              <a:rPr lang="ru-RU" sz="2400" b="0" i="0" dirty="0">
                <a:solidFill>
                  <a:schemeClr val="accent1"/>
                </a:solidFill>
                <a:effectLst/>
                <a:latin typeface="__robotoLocal_0b5189"/>
              </a:rPr>
              <a:t>«Госуслуги Культура».</a:t>
            </a:r>
          </a:p>
          <a:p>
            <a:pPr algn="l" fontAlgn="auto"/>
            <a:endParaRPr lang="ru-RU" sz="2400" b="0" i="0" dirty="0">
              <a:solidFill>
                <a:srgbClr val="2E2E2E"/>
              </a:solidFill>
              <a:effectLst/>
              <a:latin typeface="__robotoLocal_0b5189"/>
            </a:endParaRPr>
          </a:p>
          <a:p>
            <a:pPr algn="l" fontAlgn="auto"/>
            <a:r>
              <a:rPr lang="ru-RU" sz="2400" b="0" i="0" dirty="0">
                <a:solidFill>
                  <a:srgbClr val="2E2E2E"/>
                </a:solidFill>
                <a:effectLst/>
                <a:latin typeface="__robotoLocal_0b5189"/>
              </a:rPr>
              <a:t>Подробнее о том, как выпустить карту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62B019-A0F5-42A6-99EB-187CA97BC4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2459" y="3299823"/>
            <a:ext cx="1714500" cy="1714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50877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7728300-7488-AB42-BE61-0537C0B09DF7}"/>
              </a:ext>
            </a:extLst>
          </p:cNvPr>
          <p:cNvSpPr/>
          <p:nvPr/>
        </p:nvSpPr>
        <p:spPr>
          <a:xfrm>
            <a:off x="207917" y="195943"/>
            <a:ext cx="11776165" cy="6466114"/>
          </a:xfrm>
          <a:prstGeom prst="rect">
            <a:avLst/>
          </a:prstGeom>
          <a:noFill/>
          <a:ln>
            <a:solidFill>
              <a:srgbClr val="2627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Rectangle 41"/>
          <p:cNvSpPr/>
          <p:nvPr/>
        </p:nvSpPr>
        <p:spPr>
          <a:xfrm>
            <a:off x="373097" y="116772"/>
            <a:ext cx="10962349" cy="13608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3600" b="1" dirty="0">
                <a:solidFill>
                  <a:srgbClr val="262729"/>
                </a:solidFill>
                <a:latin typeface="Arial"/>
                <a:cs typeface="Arial"/>
              </a:rPr>
              <a:t>Могу ли я перевыпустить карту онлайн или надо ехать в офис ВТБ?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14E2DF-791F-7446-B4CB-0313107A9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9360" y="195943"/>
            <a:ext cx="1208188" cy="42561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0011AF-A22C-49C1-8443-6D730DD5AB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64" r="29292" b="57625"/>
          <a:stretch/>
        </p:blipFill>
        <p:spPr>
          <a:xfrm rot="16200000">
            <a:off x="10330927" y="4186666"/>
            <a:ext cx="2009038" cy="12972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68610F-D2C0-4704-84F2-0F054AA1BAF0}"/>
              </a:ext>
            </a:extLst>
          </p:cNvPr>
          <p:cNvSpPr txBox="1"/>
          <p:nvPr/>
        </p:nvSpPr>
        <p:spPr>
          <a:xfrm>
            <a:off x="411106" y="1428267"/>
            <a:ext cx="10962348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/>
            <a:r>
              <a:rPr lang="ru-RU" b="0" i="0" dirty="0">
                <a:solidFill>
                  <a:srgbClr val="2E2E2E"/>
                </a:solidFill>
                <a:effectLst/>
                <a:latin typeface="__robotoLocal_0b5189"/>
              </a:rPr>
              <a:t>Заявление можно подать онлайн.</a:t>
            </a:r>
          </a:p>
          <a:p>
            <a:pPr algn="l" fontAlgn="auto"/>
            <a:endParaRPr lang="ru-RU" b="0" i="0" dirty="0">
              <a:solidFill>
                <a:srgbClr val="2E2E2E"/>
              </a:solidFill>
              <a:effectLst/>
              <a:latin typeface="__robotoLocal_0b5189"/>
            </a:endParaRPr>
          </a:p>
          <a:p>
            <a:pPr algn="l" fontAlgn="auto"/>
            <a:r>
              <a:rPr lang="ru-RU" b="0" i="0" dirty="0">
                <a:solidFill>
                  <a:srgbClr val="2E2E2E"/>
                </a:solidFill>
                <a:effectLst/>
                <a:latin typeface="__robotoLocal_0b5189"/>
              </a:rPr>
              <a:t>В 2025 году – до 28 декабря 2025 года (включительно):</a:t>
            </a:r>
          </a:p>
          <a:p>
            <a:pPr algn="l" fontAlgn="auto"/>
            <a:endParaRPr lang="ru-RU" b="0" i="0" dirty="0">
              <a:solidFill>
                <a:srgbClr val="2E2E2E"/>
              </a:solidFill>
              <a:effectLst/>
              <a:latin typeface="__robotoLocal_0b5189"/>
            </a:endParaRPr>
          </a:p>
          <a:p>
            <a:pPr marL="285750" indent="-285750" algn="l" fontAlgn="auto">
              <a:buFont typeface="Wingdings" panose="05000000000000000000" pitchFamily="2" charset="2"/>
              <a:buChar char="ü"/>
            </a:pPr>
            <a:r>
              <a:rPr lang="ru-RU" b="0" i="0" dirty="0">
                <a:solidFill>
                  <a:srgbClr val="2E2E2E"/>
                </a:solidFill>
                <a:effectLst/>
                <a:latin typeface="__robotoLocal_0b5189"/>
              </a:rPr>
              <a:t> в мобильном приложении «Госуслуги Культура»</a:t>
            </a:r>
          </a:p>
          <a:p>
            <a:pPr marL="285750" indent="-285750" algn="l" fontAlgn="auto">
              <a:buFont typeface="Wingdings" panose="05000000000000000000" pitchFamily="2" charset="2"/>
              <a:buChar char="ü"/>
            </a:pPr>
            <a:endParaRPr lang="ru-RU" b="0" i="0" dirty="0">
              <a:solidFill>
                <a:srgbClr val="2E2E2E"/>
              </a:solidFill>
              <a:effectLst/>
              <a:latin typeface="__robotoLocal_0b5189"/>
            </a:endParaRPr>
          </a:p>
          <a:p>
            <a:pPr marL="285750" indent="-285750" algn="l" fontAlgn="auto">
              <a:buFont typeface="Wingdings" panose="05000000000000000000" pitchFamily="2" charset="2"/>
              <a:buChar char="ü"/>
            </a:pPr>
            <a:r>
              <a:rPr lang="ru-RU" b="0" i="0" dirty="0">
                <a:solidFill>
                  <a:srgbClr val="2E2E2E"/>
                </a:solidFill>
                <a:effectLst/>
                <a:latin typeface="__robotoLocal_0b5189"/>
              </a:rPr>
              <a:t> в мобильном приложении и интернет-банке Почта Банка</a:t>
            </a:r>
          </a:p>
          <a:p>
            <a:pPr marL="285750" indent="-285750" algn="l" fontAlgn="auto">
              <a:buFont typeface="Wingdings" panose="05000000000000000000" pitchFamily="2" charset="2"/>
              <a:buChar char="ü"/>
            </a:pPr>
            <a:endParaRPr lang="ru-RU" b="0" i="0" dirty="0">
              <a:solidFill>
                <a:srgbClr val="2E2E2E"/>
              </a:solidFill>
              <a:effectLst/>
              <a:latin typeface="__robotoLocal_0b5189"/>
            </a:endParaRPr>
          </a:p>
          <a:p>
            <a:pPr marL="285750" indent="-285750" algn="l" fontAlgn="auto">
              <a:buFont typeface="Wingdings" panose="05000000000000000000" pitchFamily="2" charset="2"/>
              <a:buChar char="ü"/>
            </a:pPr>
            <a:r>
              <a:rPr lang="ru-RU" b="0" i="0" dirty="0">
                <a:solidFill>
                  <a:srgbClr val="2E2E2E"/>
                </a:solidFill>
                <a:effectLst/>
                <a:latin typeface="__robotoLocal_0b5189"/>
              </a:rPr>
              <a:t>а еще во флагманском клиентском центре Почта Банка</a:t>
            </a:r>
          </a:p>
          <a:p>
            <a:pPr algn="l" fontAlgn="auto"/>
            <a:endParaRPr lang="ru-RU" b="0" i="0" dirty="0">
              <a:solidFill>
                <a:srgbClr val="2E2E2E"/>
              </a:solidFill>
              <a:effectLst/>
              <a:latin typeface="__robotoLocal_0b5189"/>
            </a:endParaRPr>
          </a:p>
          <a:p>
            <a:pPr algn="l" fontAlgn="auto"/>
            <a:r>
              <a:rPr lang="ru-RU" b="0" i="0" dirty="0">
                <a:solidFill>
                  <a:srgbClr val="2E2E2E"/>
                </a:solidFill>
                <a:effectLst/>
                <a:latin typeface="__robotoLocal_0b5189"/>
              </a:rPr>
              <a:t>С 1 января 2026 года:</a:t>
            </a:r>
          </a:p>
          <a:p>
            <a:pPr algn="l" fontAlgn="auto"/>
            <a:endParaRPr lang="ru-RU" b="0" i="0" dirty="0">
              <a:solidFill>
                <a:srgbClr val="2E2E2E"/>
              </a:solidFill>
              <a:effectLst/>
              <a:latin typeface="__robotoLocal_0b5189"/>
            </a:endParaRPr>
          </a:p>
          <a:p>
            <a:pPr marL="285750" indent="-285750" algn="l" fontAlgn="auto">
              <a:buFont typeface="Wingdings" panose="05000000000000000000" pitchFamily="2" charset="2"/>
              <a:buChar char="ü"/>
            </a:pPr>
            <a:r>
              <a:rPr lang="ru-RU" b="0" i="0" dirty="0">
                <a:solidFill>
                  <a:srgbClr val="2E2E2E"/>
                </a:solidFill>
                <a:effectLst/>
                <a:latin typeface="__robotoLocal_0b5189"/>
              </a:rPr>
              <a:t>в мобильном приложении «Госуслуги Культура»</a:t>
            </a:r>
          </a:p>
          <a:p>
            <a:pPr marL="285750" indent="-285750" algn="l" fontAlgn="auto">
              <a:buFont typeface="Wingdings" panose="05000000000000000000" pitchFamily="2" charset="2"/>
              <a:buChar char="ü"/>
            </a:pPr>
            <a:endParaRPr lang="ru-RU" b="0" i="0" dirty="0">
              <a:solidFill>
                <a:srgbClr val="2E2E2E"/>
              </a:solidFill>
              <a:effectLst/>
              <a:latin typeface="__robotoLocal_0b5189"/>
            </a:endParaRPr>
          </a:p>
          <a:p>
            <a:pPr marL="285750" indent="-285750" algn="l" fontAlgn="auto">
              <a:buFont typeface="Wingdings" panose="05000000000000000000" pitchFamily="2" charset="2"/>
              <a:buChar char="ü"/>
            </a:pPr>
            <a:r>
              <a:rPr lang="ru-RU" b="0" i="0" dirty="0">
                <a:solidFill>
                  <a:srgbClr val="2E2E2E"/>
                </a:solidFill>
                <a:effectLst/>
                <a:latin typeface="__robotoLocal_0b5189"/>
              </a:rPr>
              <a:t> в ВТБ Онлайн (если вы уже являетесь клиентом ВТБ)</a:t>
            </a:r>
          </a:p>
          <a:p>
            <a:pPr algn="l" fontAlgn="auto"/>
            <a:endParaRPr lang="ru-RU" b="0" i="0" dirty="0">
              <a:solidFill>
                <a:srgbClr val="2E2E2E"/>
              </a:solidFill>
              <a:effectLst/>
              <a:latin typeface="__robotoLocal_0b5189"/>
            </a:endParaRPr>
          </a:p>
          <a:p>
            <a:pPr algn="l" fontAlgn="auto"/>
            <a:r>
              <a:rPr lang="ru-RU" b="0" i="0" dirty="0">
                <a:solidFill>
                  <a:srgbClr val="2E2E2E"/>
                </a:solidFill>
                <a:effectLst/>
                <a:latin typeface="__robotoLocal_0b5189"/>
              </a:rPr>
              <a:t>С 12 января 2026 года заявления также можно подать лично в офисах ВТБ (в праздники офисы не работают).</a:t>
            </a:r>
          </a:p>
          <a:p>
            <a:pPr algn="l" fontAlgn="auto"/>
            <a:endParaRPr lang="ru-RU" b="0" i="0" dirty="0">
              <a:solidFill>
                <a:srgbClr val="2E2E2E"/>
              </a:solidFill>
              <a:effectLst/>
              <a:latin typeface="__robotoLocal_0b5189"/>
            </a:endParaRPr>
          </a:p>
          <a:p>
            <a:pPr algn="l" fontAlgn="auto"/>
            <a:r>
              <a:rPr lang="ru-RU" b="0" i="0" dirty="0">
                <a:solidFill>
                  <a:srgbClr val="2E2E2E"/>
                </a:solidFill>
                <a:effectLst/>
                <a:latin typeface="__robotoLocal_0b5189"/>
              </a:rPr>
              <a:t>С собой необходимо взять паспорт и СНИЛС.</a:t>
            </a:r>
          </a:p>
        </p:txBody>
      </p:sp>
    </p:spTree>
    <p:extLst>
      <p:ext uri="{BB962C8B-B14F-4D97-AF65-F5344CB8AC3E}">
        <p14:creationId xmlns:p14="http://schemas.microsoft.com/office/powerpoint/2010/main" val="18852155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CED55AF-B0E7-DE47-99EB-213F5D4A21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331" r="1" b="2828"/>
          <a:stretch/>
        </p:blipFill>
        <p:spPr>
          <a:xfrm>
            <a:off x="0" y="2500974"/>
            <a:ext cx="2647961" cy="4357026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C23A7AFD-FEFA-574D-A004-45D87A1B5C58}"/>
              </a:ext>
            </a:extLst>
          </p:cNvPr>
          <p:cNvSpPr/>
          <p:nvPr/>
        </p:nvSpPr>
        <p:spPr>
          <a:xfrm>
            <a:off x="207917" y="195943"/>
            <a:ext cx="11776165" cy="6466114"/>
          </a:xfrm>
          <a:prstGeom prst="rect">
            <a:avLst/>
          </a:prstGeom>
          <a:noFill/>
          <a:ln>
            <a:solidFill>
              <a:srgbClr val="2627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Rectangle 41">
            <a:extLst>
              <a:ext uri="{FF2B5EF4-FFF2-40B4-BE49-F238E27FC236}">
                <a16:creationId xmlns:a16="http://schemas.microsoft.com/office/drawing/2014/main" id="{626CBFF6-545A-EA48-8C2A-DFE6856383F6}"/>
              </a:ext>
            </a:extLst>
          </p:cNvPr>
          <p:cNvSpPr/>
          <p:nvPr/>
        </p:nvSpPr>
        <p:spPr>
          <a:xfrm>
            <a:off x="817003" y="222027"/>
            <a:ext cx="8307898" cy="13608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3600" b="1" dirty="0">
                <a:solidFill>
                  <a:srgbClr val="262729"/>
                </a:solidFill>
                <a:latin typeface="Arial"/>
                <a:cs typeface="Arial"/>
              </a:rPr>
              <a:t>Изменятся ли условия обслуживания карты и тарифы?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CAFBDDF-7517-054E-A2CE-4C21B3E1A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9360" y="195943"/>
            <a:ext cx="1208188" cy="425618"/>
          </a:xfrm>
          <a:prstGeom prst="rect">
            <a:avLst/>
          </a:prstGeom>
        </p:spPr>
      </p:pic>
      <p:sp>
        <p:nvSpPr>
          <p:cNvPr id="22" name="Rectangle 44">
            <a:extLst>
              <a:ext uri="{FF2B5EF4-FFF2-40B4-BE49-F238E27FC236}">
                <a16:creationId xmlns:a16="http://schemas.microsoft.com/office/drawing/2014/main" id="{807272E3-8566-BB4D-92E0-8CFDA7EAECBA}"/>
              </a:ext>
            </a:extLst>
          </p:cNvPr>
          <p:cNvSpPr/>
          <p:nvPr/>
        </p:nvSpPr>
        <p:spPr>
          <a:xfrm>
            <a:off x="1260952" y="1587874"/>
            <a:ext cx="10213939" cy="177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  <a:buClr>
                <a:srgbClr val="E5011C"/>
              </a:buClr>
            </a:pPr>
            <a:r>
              <a:rPr lang="ru-RU" sz="2000" dirty="0">
                <a:latin typeface="__robotoLocal_0b5189"/>
                <a:cs typeface="Arial"/>
              </a:rPr>
              <a:t>Условия останутся прежними:</a:t>
            </a:r>
          </a:p>
          <a:p>
            <a:pPr marL="342900" indent="-342900">
              <a:lnSpc>
                <a:spcPct val="140000"/>
              </a:lnSpc>
              <a:buClr>
                <a:srgbClr val="E5011C"/>
              </a:buClr>
              <a:buFont typeface="Wingdings" panose="05000000000000000000" pitchFamily="2" charset="2"/>
              <a:buChar char="ü"/>
            </a:pPr>
            <a:r>
              <a:rPr lang="ru-RU" sz="2000" dirty="0">
                <a:latin typeface="__robotoLocal_0b5189"/>
                <a:cs typeface="Arial"/>
              </a:rPr>
              <a:t>- бесплатное обслуживание</a:t>
            </a:r>
          </a:p>
          <a:p>
            <a:pPr marL="342900" indent="-342900">
              <a:lnSpc>
                <a:spcPct val="140000"/>
              </a:lnSpc>
              <a:buClr>
                <a:srgbClr val="E5011C"/>
              </a:buClr>
              <a:buFont typeface="Wingdings" panose="05000000000000000000" pitchFamily="2" charset="2"/>
              <a:buChar char="ü"/>
            </a:pPr>
            <a:r>
              <a:rPr lang="ru-RU" sz="2000" dirty="0">
                <a:latin typeface="__robotoLocal_0b5189"/>
                <a:cs typeface="Arial"/>
              </a:rPr>
              <a:t>- лимит карты 5 000 ₽, из них 2 000 ₽ можно потратить на кино</a:t>
            </a:r>
          </a:p>
          <a:p>
            <a:pPr marL="342900" indent="-342900">
              <a:lnSpc>
                <a:spcPct val="140000"/>
              </a:lnSpc>
              <a:buClr>
                <a:srgbClr val="E5011C"/>
              </a:buClr>
              <a:buFont typeface="Wingdings" panose="05000000000000000000" pitchFamily="2" charset="2"/>
              <a:buChar char="ü"/>
            </a:pPr>
            <a:r>
              <a:rPr lang="ru-RU" sz="2000" dirty="0">
                <a:latin typeface="__robotoLocal_0b5189"/>
                <a:cs typeface="Arial"/>
              </a:rPr>
              <a:t>- бесплатный выпуск пластиковых карт в 2026 году</a:t>
            </a:r>
          </a:p>
        </p:txBody>
      </p:sp>
      <p:sp>
        <p:nvSpPr>
          <p:cNvPr id="23" name="Rectangle 44">
            <a:extLst>
              <a:ext uri="{FF2B5EF4-FFF2-40B4-BE49-F238E27FC236}">
                <a16:creationId xmlns:a16="http://schemas.microsoft.com/office/drawing/2014/main" id="{61BC5921-15FB-8B45-9824-333AFFD5AE0E}"/>
              </a:ext>
            </a:extLst>
          </p:cNvPr>
          <p:cNvSpPr/>
          <p:nvPr/>
        </p:nvSpPr>
        <p:spPr>
          <a:xfrm>
            <a:off x="2092863" y="4484261"/>
            <a:ext cx="5756177" cy="1986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  <a:buClr>
                <a:srgbClr val="E5011C"/>
              </a:buClr>
            </a:pPr>
            <a:r>
              <a:rPr lang="ru-RU" dirty="0">
                <a:solidFill>
                  <a:schemeClr val="bg1"/>
                </a:solidFill>
                <a:latin typeface="Arial"/>
                <a:cs typeface="Arial"/>
              </a:rPr>
              <a:t>Карта, выпущенная Почта Банком, и ее реквизиты прекратят действие с наступлением 2026 года.</a:t>
            </a:r>
          </a:p>
          <a:p>
            <a:pPr>
              <a:lnSpc>
                <a:spcPct val="140000"/>
              </a:lnSpc>
              <a:buClr>
                <a:srgbClr val="E5011C"/>
              </a:buClr>
            </a:pPr>
            <a:r>
              <a:rPr lang="ru-RU" dirty="0">
                <a:solidFill>
                  <a:schemeClr val="bg1"/>
                </a:solidFill>
                <a:latin typeface="Arial"/>
                <a:cs typeface="Arial"/>
              </a:rPr>
              <a:t>Карта, выпущенная ВТБ, будет иметь новые реквизиты. Их можно будет посмотреть в мобильном приложении «Госуслуги Культура».</a:t>
            </a:r>
          </a:p>
        </p:txBody>
      </p:sp>
      <p:sp>
        <p:nvSpPr>
          <p:cNvPr id="14" name="Rectangle 41">
            <a:extLst>
              <a:ext uri="{FF2B5EF4-FFF2-40B4-BE49-F238E27FC236}">
                <a16:creationId xmlns:a16="http://schemas.microsoft.com/office/drawing/2014/main" id="{0A10D2DD-B431-4957-B693-43EF916B491D}"/>
              </a:ext>
            </a:extLst>
          </p:cNvPr>
          <p:cNvSpPr/>
          <p:nvPr/>
        </p:nvSpPr>
        <p:spPr>
          <a:xfrm>
            <a:off x="3572505" y="3641228"/>
            <a:ext cx="8307898" cy="696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3600" b="1" dirty="0">
                <a:solidFill>
                  <a:srgbClr val="262729"/>
                </a:solidFill>
                <a:latin typeface="Arial"/>
                <a:cs typeface="Arial"/>
              </a:rPr>
              <a:t>Изменятся ли реквизиты карты?</a:t>
            </a:r>
          </a:p>
        </p:txBody>
      </p:sp>
      <p:sp>
        <p:nvSpPr>
          <p:cNvPr id="15" name="Rectangle 44">
            <a:extLst>
              <a:ext uri="{FF2B5EF4-FFF2-40B4-BE49-F238E27FC236}">
                <a16:creationId xmlns:a16="http://schemas.microsoft.com/office/drawing/2014/main" id="{1604276F-3C21-4896-91CE-D109FAC9E86B}"/>
              </a:ext>
            </a:extLst>
          </p:cNvPr>
          <p:cNvSpPr/>
          <p:nvPr/>
        </p:nvSpPr>
        <p:spPr>
          <a:xfrm>
            <a:off x="3572505" y="4273539"/>
            <a:ext cx="8987513" cy="220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  <a:buClr>
                <a:srgbClr val="E5011C"/>
              </a:buClr>
            </a:pPr>
            <a:r>
              <a:rPr lang="ru-RU" sz="2000" dirty="0">
                <a:latin typeface="__robotoLocal_0b5189"/>
                <a:cs typeface="Arial"/>
              </a:rPr>
              <a:t>Карта, выпущенная Почта Банком, и ее реквизиты прекратят действие с наступлением 2026 года.</a:t>
            </a:r>
          </a:p>
          <a:p>
            <a:pPr>
              <a:lnSpc>
                <a:spcPct val="140000"/>
              </a:lnSpc>
              <a:buClr>
                <a:srgbClr val="E5011C"/>
              </a:buClr>
            </a:pPr>
            <a:endParaRPr lang="ru-RU" sz="2000" dirty="0">
              <a:latin typeface="__robotoLocal_0b5189"/>
              <a:cs typeface="Arial"/>
            </a:endParaRPr>
          </a:p>
          <a:p>
            <a:pPr>
              <a:lnSpc>
                <a:spcPct val="140000"/>
              </a:lnSpc>
              <a:buClr>
                <a:srgbClr val="E5011C"/>
              </a:buClr>
            </a:pPr>
            <a:r>
              <a:rPr lang="ru-RU" sz="2000" dirty="0">
                <a:latin typeface="__robotoLocal_0b5189"/>
                <a:cs typeface="Arial"/>
              </a:rPr>
              <a:t>Карта, выпущенная ВТБ, будет иметь новые реквизиты. Их можно будет посмотреть в мобильном приложении </a:t>
            </a:r>
            <a:r>
              <a:rPr lang="ru-RU" sz="2000" dirty="0">
                <a:solidFill>
                  <a:schemeClr val="accent1"/>
                </a:solidFill>
                <a:latin typeface="__robotoLocal_0b5189"/>
                <a:cs typeface="Arial"/>
              </a:rPr>
              <a:t>«Госуслуги Культура»</a:t>
            </a:r>
          </a:p>
        </p:txBody>
      </p:sp>
    </p:spTree>
    <p:extLst>
      <p:ext uri="{BB962C8B-B14F-4D97-AF65-F5344CB8AC3E}">
        <p14:creationId xmlns:p14="http://schemas.microsoft.com/office/powerpoint/2010/main" val="15605538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518C4FD-53F3-D44B-896F-553F3C32C940}"/>
              </a:ext>
            </a:extLst>
          </p:cNvPr>
          <p:cNvSpPr/>
          <p:nvPr/>
        </p:nvSpPr>
        <p:spPr>
          <a:xfrm>
            <a:off x="0" y="0"/>
            <a:ext cx="12192000" cy="6868345"/>
          </a:xfrm>
          <a:prstGeom prst="rect">
            <a:avLst/>
          </a:prstGeom>
          <a:solidFill>
            <a:srgbClr val="262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2147370" y="3182415"/>
            <a:ext cx="9843246" cy="152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  <a:buClr>
                <a:srgbClr val="E5011C"/>
              </a:buClr>
            </a:pPr>
            <a:r>
              <a:rPr lang="ru-RU" sz="2400" b="1" dirty="0">
                <a:solidFill>
                  <a:srgbClr val="31FF00"/>
                </a:solidFill>
                <a:latin typeface="Arial"/>
                <a:cs typeface="Arial"/>
              </a:rPr>
              <a:t>Я заплатил за </a:t>
            </a:r>
            <a:r>
              <a:rPr lang="ru-RU" sz="3200" b="1" dirty="0">
                <a:solidFill>
                  <a:srgbClr val="31FF00"/>
                </a:solidFill>
                <a:latin typeface="Arial"/>
                <a:cs typeface="Arial"/>
              </a:rPr>
              <a:t>пластиковую</a:t>
            </a:r>
            <a:r>
              <a:rPr lang="ru-RU" sz="2400" b="1" dirty="0">
                <a:solidFill>
                  <a:srgbClr val="31FF00"/>
                </a:solidFill>
                <a:latin typeface="Arial"/>
                <a:cs typeface="Arial"/>
              </a:rPr>
              <a:t> карту в Почта Банке 500 ₽, нужно ли мне еще раз платить за пластиковую карту в ВТБ в 2026 году?</a:t>
            </a:r>
          </a:p>
        </p:txBody>
      </p:sp>
      <p:sp>
        <p:nvSpPr>
          <p:cNvPr id="20" name="Rectangle 41">
            <a:extLst>
              <a:ext uri="{FF2B5EF4-FFF2-40B4-BE49-F238E27FC236}">
                <a16:creationId xmlns:a16="http://schemas.microsoft.com/office/drawing/2014/main" id="{626CBFF6-545A-EA48-8C2A-DFE6856383F6}"/>
              </a:ext>
            </a:extLst>
          </p:cNvPr>
          <p:cNvSpPr/>
          <p:nvPr/>
        </p:nvSpPr>
        <p:spPr>
          <a:xfrm>
            <a:off x="214452" y="195943"/>
            <a:ext cx="9546197" cy="937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400" b="1" dirty="0">
                <a:solidFill>
                  <a:srgbClr val="31FF00"/>
                </a:solidFill>
                <a:latin typeface="Arial"/>
                <a:cs typeface="Arial"/>
              </a:rPr>
              <a:t>У меня есть пластиковая Пушкинская карта. Как мне перевыпустить карту в ВТБ?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CAFBDDF-7517-054E-A2CE-4C21B3E1A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9360" y="195943"/>
            <a:ext cx="1208188" cy="425618"/>
          </a:xfrm>
          <a:prstGeom prst="rect">
            <a:avLst/>
          </a:prstGeom>
        </p:spPr>
      </p:pic>
      <p:sp>
        <p:nvSpPr>
          <p:cNvPr id="22" name="Rectangle 44">
            <a:extLst>
              <a:ext uri="{FF2B5EF4-FFF2-40B4-BE49-F238E27FC236}">
                <a16:creationId xmlns:a16="http://schemas.microsoft.com/office/drawing/2014/main" id="{807272E3-8566-BB4D-92E0-8CFDA7EAECBA}"/>
              </a:ext>
            </a:extLst>
          </p:cNvPr>
          <p:cNvSpPr/>
          <p:nvPr/>
        </p:nvSpPr>
        <p:spPr>
          <a:xfrm>
            <a:off x="330124" y="1219681"/>
            <a:ext cx="10213939" cy="134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  <a:buClr>
                <a:srgbClr val="E5011C"/>
              </a:buClr>
            </a:pPr>
            <a:r>
              <a:rPr lang="ru-RU" sz="2000" dirty="0">
                <a:solidFill>
                  <a:schemeClr val="bg1"/>
                </a:solidFill>
                <a:latin typeface="__robotoLocal_0b5189"/>
                <a:cs typeface="Arial"/>
              </a:rPr>
              <a:t>Вам нужно подать заявление на выпуск цифровой Пушкинской карты в ВТБ. Оформить пластиковую карту можно в любом офисе ВТБ после 12 января 2026 года. Выпуск пластиковых карт в 2026 году – бесплатный.</a:t>
            </a:r>
          </a:p>
        </p:txBody>
      </p:sp>
      <p:sp>
        <p:nvSpPr>
          <p:cNvPr id="23" name="Rectangle 44">
            <a:extLst>
              <a:ext uri="{FF2B5EF4-FFF2-40B4-BE49-F238E27FC236}">
                <a16:creationId xmlns:a16="http://schemas.microsoft.com/office/drawing/2014/main" id="{61BC5921-15FB-8B45-9824-333AFFD5AE0E}"/>
              </a:ext>
            </a:extLst>
          </p:cNvPr>
          <p:cNvSpPr/>
          <p:nvPr/>
        </p:nvSpPr>
        <p:spPr>
          <a:xfrm>
            <a:off x="2669778" y="4471204"/>
            <a:ext cx="9480572" cy="2197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  <a:buClr>
                <a:srgbClr val="E5011C"/>
              </a:buClr>
            </a:pPr>
            <a:r>
              <a:rPr lang="ru-RU" sz="2000" dirty="0">
                <a:solidFill>
                  <a:schemeClr val="bg1"/>
                </a:solidFill>
                <a:latin typeface="Arial"/>
                <a:cs typeface="Arial"/>
              </a:rPr>
              <a:t>В течение всего 2026 года вы можете бесплатно оформить пластиковую карту в ВТБ.</a:t>
            </a:r>
          </a:p>
          <a:p>
            <a:pPr>
              <a:lnSpc>
                <a:spcPct val="140000"/>
              </a:lnSpc>
              <a:buClr>
                <a:srgbClr val="E5011C"/>
              </a:buClr>
            </a:pPr>
            <a:endParaRPr lang="ru-RU" sz="2000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ct val="140000"/>
              </a:lnSpc>
              <a:buClr>
                <a:srgbClr val="E5011C"/>
              </a:buClr>
            </a:pPr>
            <a:r>
              <a:rPr lang="ru-RU" sz="2000" dirty="0">
                <a:solidFill>
                  <a:schemeClr val="bg1"/>
                </a:solidFill>
                <a:latin typeface="Arial"/>
                <a:cs typeface="Arial"/>
              </a:rPr>
              <a:t>Для этого обратитесь в любой офис ВТБ после 12 января 2026 года. С собой необходимо взять паспорт и СНИЛС.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F2895D1-75D9-4DF9-9A1C-96F958321F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6673"/>
          <a:stretch/>
        </p:blipFill>
        <p:spPr>
          <a:xfrm flipH="1">
            <a:off x="6533" y="2681728"/>
            <a:ext cx="2526645" cy="4176272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E4D0D9F-4290-4B73-A897-CC388E47F895}"/>
              </a:ext>
            </a:extLst>
          </p:cNvPr>
          <p:cNvSpPr/>
          <p:nvPr/>
        </p:nvSpPr>
        <p:spPr>
          <a:xfrm>
            <a:off x="207917" y="195943"/>
            <a:ext cx="11776165" cy="646611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01359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518C4FD-53F3-D44B-896F-553F3C32C940}"/>
              </a:ext>
            </a:extLst>
          </p:cNvPr>
          <p:cNvSpPr/>
          <p:nvPr/>
        </p:nvSpPr>
        <p:spPr>
          <a:xfrm>
            <a:off x="0" y="0"/>
            <a:ext cx="12192000" cy="6868345"/>
          </a:xfrm>
          <a:prstGeom prst="rect">
            <a:avLst/>
          </a:prstGeom>
          <a:solidFill>
            <a:srgbClr val="262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1903624" y="3187625"/>
            <a:ext cx="9843246" cy="937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  <a:buClr>
                <a:srgbClr val="E5011C"/>
              </a:buClr>
            </a:pPr>
            <a:r>
              <a:rPr lang="ru-RU" sz="2400" b="1" dirty="0">
                <a:solidFill>
                  <a:srgbClr val="FF0090"/>
                </a:solidFill>
                <a:latin typeface="Arial"/>
                <a:cs typeface="Arial"/>
              </a:rPr>
              <a:t>Карта моего ребенка привязана к моему телефону. Могу ли я подписать за него заявление?</a:t>
            </a:r>
          </a:p>
        </p:txBody>
      </p:sp>
      <p:sp>
        <p:nvSpPr>
          <p:cNvPr id="20" name="Rectangle 41">
            <a:extLst>
              <a:ext uri="{FF2B5EF4-FFF2-40B4-BE49-F238E27FC236}">
                <a16:creationId xmlns:a16="http://schemas.microsoft.com/office/drawing/2014/main" id="{626CBFF6-545A-EA48-8C2A-DFE6856383F6}"/>
              </a:ext>
            </a:extLst>
          </p:cNvPr>
          <p:cNvSpPr/>
          <p:nvPr/>
        </p:nvSpPr>
        <p:spPr>
          <a:xfrm>
            <a:off x="214452" y="195943"/>
            <a:ext cx="9546197" cy="1381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400" b="1" dirty="0">
                <a:solidFill>
                  <a:srgbClr val="FF0090"/>
                </a:solidFill>
                <a:latin typeface="Arial"/>
                <a:cs typeface="Arial"/>
              </a:rPr>
              <a:t>Если мероприятие, билет на которое я купил в 2025 году, отменилось в 2026 году (или я передумал идти на мероприятие в 2026 году), вернут ли мне деньги?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CAFBDDF-7517-054E-A2CE-4C21B3E1A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9360" y="195943"/>
            <a:ext cx="1208188" cy="425618"/>
          </a:xfrm>
          <a:prstGeom prst="rect">
            <a:avLst/>
          </a:prstGeom>
        </p:spPr>
      </p:pic>
      <p:sp>
        <p:nvSpPr>
          <p:cNvPr id="22" name="Rectangle 44">
            <a:extLst>
              <a:ext uri="{FF2B5EF4-FFF2-40B4-BE49-F238E27FC236}">
                <a16:creationId xmlns:a16="http://schemas.microsoft.com/office/drawing/2014/main" id="{807272E3-8566-BB4D-92E0-8CFDA7EAECBA}"/>
              </a:ext>
            </a:extLst>
          </p:cNvPr>
          <p:cNvSpPr/>
          <p:nvPr/>
        </p:nvSpPr>
        <p:spPr>
          <a:xfrm>
            <a:off x="1260952" y="1441773"/>
            <a:ext cx="10213939" cy="177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  <a:buClr>
                <a:srgbClr val="E5011C"/>
              </a:buClr>
            </a:pPr>
            <a:r>
              <a:rPr lang="ru-RU" sz="2000" dirty="0">
                <a:solidFill>
                  <a:schemeClr val="bg1"/>
                </a:solidFill>
                <a:latin typeface="__robotoLocal_0b5189"/>
                <a:cs typeface="Arial"/>
              </a:rPr>
              <a:t>Возврат не зачислится.</a:t>
            </a:r>
          </a:p>
          <a:p>
            <a:pPr>
              <a:lnSpc>
                <a:spcPct val="140000"/>
              </a:lnSpc>
              <a:buClr>
                <a:srgbClr val="E5011C"/>
              </a:buClr>
            </a:pPr>
            <a:r>
              <a:rPr lang="ru-RU" sz="2000" dirty="0">
                <a:solidFill>
                  <a:schemeClr val="bg1"/>
                </a:solidFill>
                <a:latin typeface="__robotoLocal_0b5189"/>
                <a:cs typeface="Arial"/>
              </a:rPr>
              <a:t>С 1 января 2026 года банком-оператором программы «Пушкинская карта» станет ВТБ. Деньги, потраченные с карты, выпущенной Почта Банком, не получится вернуть на карту, выпущенную в ВТБ.</a:t>
            </a:r>
          </a:p>
        </p:txBody>
      </p:sp>
      <p:sp>
        <p:nvSpPr>
          <p:cNvPr id="23" name="Rectangle 44">
            <a:extLst>
              <a:ext uri="{FF2B5EF4-FFF2-40B4-BE49-F238E27FC236}">
                <a16:creationId xmlns:a16="http://schemas.microsoft.com/office/drawing/2014/main" id="{61BC5921-15FB-8B45-9824-333AFFD5AE0E}"/>
              </a:ext>
            </a:extLst>
          </p:cNvPr>
          <p:cNvSpPr/>
          <p:nvPr/>
        </p:nvSpPr>
        <p:spPr>
          <a:xfrm>
            <a:off x="2447635" y="4425489"/>
            <a:ext cx="9480572" cy="2197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  <a:buClr>
                <a:srgbClr val="E5011C"/>
              </a:buClr>
            </a:pPr>
            <a:r>
              <a:rPr lang="ru-RU" sz="2000" dirty="0">
                <a:solidFill>
                  <a:schemeClr val="bg1"/>
                </a:solidFill>
                <a:latin typeface="Arial"/>
                <a:cs typeface="Arial"/>
              </a:rPr>
              <a:t>Подать заявление на выпуск карты должен участник программы «Пушкинская карта» (владелец карты) с указанием личного номера телефона.</a:t>
            </a:r>
          </a:p>
          <a:p>
            <a:pPr>
              <a:lnSpc>
                <a:spcPct val="140000"/>
              </a:lnSpc>
              <a:buClr>
                <a:srgbClr val="E5011C"/>
              </a:buClr>
            </a:pPr>
            <a:endParaRPr lang="ru-RU" sz="2000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ct val="140000"/>
              </a:lnSpc>
              <a:buClr>
                <a:srgbClr val="E5011C"/>
              </a:buClr>
            </a:pPr>
            <a:r>
              <a:rPr lang="ru-RU" sz="2000" dirty="0">
                <a:solidFill>
                  <a:schemeClr val="bg1"/>
                </a:solidFill>
                <a:latin typeface="Arial"/>
                <a:cs typeface="Arial"/>
              </a:rPr>
              <a:t>Подписывая заявление, клиент подтверждает, что именно он пользуется этим номером телефона.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CED55AF-B0E7-DE47-99EB-213F5D4A21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331" r="1" b="2828"/>
          <a:stretch/>
        </p:blipFill>
        <p:spPr>
          <a:xfrm>
            <a:off x="0" y="2708390"/>
            <a:ext cx="2521905" cy="414961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A4AEE34-37F6-4D8B-8B4A-A8EAA25E8C9C}"/>
              </a:ext>
            </a:extLst>
          </p:cNvPr>
          <p:cNvSpPr/>
          <p:nvPr/>
        </p:nvSpPr>
        <p:spPr>
          <a:xfrm>
            <a:off x="207917" y="195943"/>
            <a:ext cx="11776165" cy="646611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366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1000" r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3332665" y="1730189"/>
            <a:ext cx="5114294" cy="4174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buClr>
                <a:srgbClr val="E5011C"/>
              </a:buClr>
            </a:pPr>
            <a:r>
              <a:rPr lang="ru-RU" sz="3200" b="1" dirty="0">
                <a:solidFill>
                  <a:schemeClr val="bg1"/>
                </a:solidFill>
                <a:latin typeface="Arial"/>
                <a:cs typeface="Arial"/>
              </a:rPr>
              <a:t>Хотите пользоваться Пушкинской картой в 2026 году?</a:t>
            </a:r>
          </a:p>
          <a:p>
            <a:pPr algn="ctr">
              <a:lnSpc>
                <a:spcPct val="120000"/>
              </a:lnSpc>
              <a:buClr>
                <a:srgbClr val="E5011C"/>
              </a:buClr>
            </a:pPr>
            <a:endParaRPr lang="ru-RU" sz="32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>
              <a:lnSpc>
                <a:spcPct val="120000"/>
              </a:lnSpc>
              <a:buClr>
                <a:srgbClr val="E5011C"/>
              </a:buClr>
            </a:pPr>
            <a:r>
              <a:rPr lang="ru-RU" sz="3200" b="1" dirty="0">
                <a:solidFill>
                  <a:schemeClr val="bg1"/>
                </a:solidFill>
                <a:latin typeface="Arial"/>
                <a:cs typeface="Arial"/>
              </a:rPr>
              <a:t>Подайте заявление на её выпуск в ВТБ до конца 2025 года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1E8E44-872D-A640-951B-A019217A29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158" r="-7500"/>
          <a:stretch/>
        </p:blipFill>
        <p:spPr>
          <a:xfrm>
            <a:off x="0" y="1561011"/>
            <a:ext cx="2651759" cy="529698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D270B1E-5280-4B4B-80FB-39BA0DD658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4381"/>
          <a:stretch/>
        </p:blipFill>
        <p:spPr>
          <a:xfrm rot="10800000">
            <a:off x="478415" y="-1"/>
            <a:ext cx="3538413" cy="142386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99790F4-D03F-4C6B-988B-B216121059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653"/>
          <a:stretch/>
        </p:blipFill>
        <p:spPr>
          <a:xfrm flipH="1">
            <a:off x="7921792" y="178060"/>
            <a:ext cx="4270208" cy="667994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C3EEEB7-4F4E-4984-9B9F-CD7F0840706A}"/>
              </a:ext>
            </a:extLst>
          </p:cNvPr>
          <p:cNvSpPr/>
          <p:nvPr/>
        </p:nvSpPr>
        <p:spPr>
          <a:xfrm>
            <a:off x="207917" y="195943"/>
            <a:ext cx="11776165" cy="646611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761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41">
            <a:extLst>
              <a:ext uri="{FF2B5EF4-FFF2-40B4-BE49-F238E27FC236}">
                <a16:creationId xmlns:a16="http://schemas.microsoft.com/office/drawing/2014/main" id="{626CBFF6-545A-EA48-8C2A-DFE6856383F6}"/>
              </a:ext>
            </a:extLst>
          </p:cNvPr>
          <p:cNvSpPr/>
          <p:nvPr/>
        </p:nvSpPr>
        <p:spPr>
          <a:xfrm>
            <a:off x="214452" y="195943"/>
            <a:ext cx="9546197" cy="1381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400" b="1" dirty="0">
                <a:latin typeface="Arial"/>
                <a:cs typeface="Arial"/>
              </a:rPr>
              <a:t>У моего ребенка есть пластиковая Пушкинская карта, он недееспособный. Что нужно сделать, чтобы в 2026 году карта была доступна?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CAFBDDF-7517-054E-A2CE-4C21B3E1A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9360" y="195943"/>
            <a:ext cx="1208188" cy="425618"/>
          </a:xfrm>
          <a:prstGeom prst="rect">
            <a:avLst/>
          </a:prstGeom>
        </p:spPr>
      </p:pic>
      <p:sp>
        <p:nvSpPr>
          <p:cNvPr id="22" name="Rectangle 44">
            <a:extLst>
              <a:ext uri="{FF2B5EF4-FFF2-40B4-BE49-F238E27FC236}">
                <a16:creationId xmlns:a16="http://schemas.microsoft.com/office/drawing/2014/main" id="{807272E3-8566-BB4D-92E0-8CFDA7EAECBA}"/>
              </a:ext>
            </a:extLst>
          </p:cNvPr>
          <p:cNvSpPr/>
          <p:nvPr/>
        </p:nvSpPr>
        <p:spPr>
          <a:xfrm>
            <a:off x="989030" y="1637911"/>
            <a:ext cx="10213939" cy="134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  <a:buClr>
                <a:srgbClr val="E5011C"/>
              </a:buClr>
            </a:pPr>
            <a:r>
              <a:rPr lang="ru-RU" sz="2000" dirty="0">
                <a:solidFill>
                  <a:schemeClr val="bg1"/>
                </a:solidFill>
                <a:latin typeface="__robotoLocal_0b5189"/>
                <a:cs typeface="Arial"/>
              </a:rPr>
              <a:t>С 12 января 2026 года опекуну нужно обратиться в любой офис ВТБ. Понадобятся документы, подтверждающие полномочия опекуна/родителя/приемного родителя/представителя.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F9CAE7B-611E-40A5-948E-38F33E534D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6155"/>
          <a:stretch/>
        </p:blipFill>
        <p:spPr>
          <a:xfrm rot="10800000" flipV="1">
            <a:off x="-1451198" y="4652329"/>
            <a:ext cx="5158093" cy="1993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CAC474C-1E2D-430D-B29F-4D45C0CED82A}"/>
              </a:ext>
            </a:extLst>
          </p:cNvPr>
          <p:cNvSpPr txBox="1"/>
          <p:nvPr/>
        </p:nvSpPr>
        <p:spPr>
          <a:xfrm>
            <a:off x="396687" y="1705382"/>
            <a:ext cx="1030717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0" i="0" dirty="0">
                <a:solidFill>
                  <a:srgbClr val="2E2E2E"/>
                </a:solidFill>
                <a:effectLst/>
                <a:latin typeface="__robotoLocal_0b5189"/>
              </a:rPr>
              <a:t>С 12 января 2026 года опекуну нужно обратиться в любой офис ВТБ. Понадобятся документы, подтверждающие полномочия опекуна/родителя/приемного родителя/представителя.</a:t>
            </a:r>
            <a:endParaRPr lang="ru-RU" sz="2000" dirty="0"/>
          </a:p>
        </p:txBody>
      </p:sp>
      <p:sp>
        <p:nvSpPr>
          <p:cNvPr id="13" name="Rectangle 41">
            <a:extLst>
              <a:ext uri="{FF2B5EF4-FFF2-40B4-BE49-F238E27FC236}">
                <a16:creationId xmlns:a16="http://schemas.microsoft.com/office/drawing/2014/main" id="{AA04E963-2984-440E-BC4C-16C5C84C8C2D}"/>
              </a:ext>
            </a:extLst>
          </p:cNvPr>
          <p:cNvSpPr/>
          <p:nvPr/>
        </p:nvSpPr>
        <p:spPr>
          <a:xfrm>
            <a:off x="2249115" y="2713937"/>
            <a:ext cx="9546197" cy="494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400" b="1" dirty="0">
                <a:latin typeface="Arial"/>
                <a:cs typeface="Arial"/>
              </a:rPr>
              <a:t>Я планирую купить билет 1 января. Смогу ли я это сделать?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434EC9-8C2E-4DCB-B8B6-F57468234623}"/>
              </a:ext>
            </a:extLst>
          </p:cNvPr>
          <p:cNvSpPr txBox="1"/>
          <p:nvPr/>
        </p:nvSpPr>
        <p:spPr>
          <a:xfrm>
            <a:off x="2796988" y="3342163"/>
            <a:ext cx="928813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Да, купить билет будет возможно после 15:00 </a:t>
            </a:r>
            <a:r>
              <a:rPr lang="ru-RU" sz="2000" dirty="0" err="1"/>
              <a:t>мск</a:t>
            </a:r>
            <a:r>
              <a:rPr lang="ru-RU" sz="2000" dirty="0"/>
              <a:t> 1 января 2026 года при условии предоставления заявления на выпуск Пушкинской карты в ВТБ в течение 2025 года либо при оформлении Пушкинской карты в ВТБ 1 января 2026 года после 15:00 </a:t>
            </a:r>
            <a:r>
              <a:rPr lang="ru-RU" sz="2000" dirty="0" err="1"/>
              <a:t>мск</a:t>
            </a:r>
            <a:r>
              <a:rPr lang="ru-RU" sz="2000" dirty="0"/>
              <a:t>.</a:t>
            </a:r>
          </a:p>
          <a:p>
            <a:endParaRPr lang="ru-RU" sz="2000" dirty="0"/>
          </a:p>
          <a:p>
            <a:r>
              <a:rPr lang="ru-RU" sz="2000" dirty="0"/>
              <a:t>Выпустить карту 1 января 2026 года после 15:00 </a:t>
            </a:r>
            <a:r>
              <a:rPr lang="ru-RU" sz="2000" dirty="0" err="1"/>
              <a:t>мск</a:t>
            </a:r>
            <a:r>
              <a:rPr lang="ru-RU" sz="2000" dirty="0"/>
              <a:t> можно будет онлайн (без посещения офиса):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/>
              <a:t>через мобильное приложение «Госуслуги Культура» (официальное приложение программы)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/>
              <a:t>в приложении ВТБ Онлайн (если вы уже являетесь клиентом ВТБ)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8BDADDFD-8CE3-4BA6-8A80-D2DD7A48E17A}"/>
              </a:ext>
            </a:extLst>
          </p:cNvPr>
          <p:cNvSpPr/>
          <p:nvPr/>
        </p:nvSpPr>
        <p:spPr>
          <a:xfrm>
            <a:off x="207917" y="195943"/>
            <a:ext cx="11776165" cy="6466114"/>
          </a:xfrm>
          <a:prstGeom prst="rect">
            <a:avLst/>
          </a:prstGeom>
          <a:noFill/>
          <a:ln>
            <a:solidFill>
              <a:srgbClr val="2627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901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7728300-7488-AB42-BE61-0537C0B09DF7}"/>
              </a:ext>
            </a:extLst>
          </p:cNvPr>
          <p:cNvSpPr/>
          <p:nvPr/>
        </p:nvSpPr>
        <p:spPr>
          <a:xfrm>
            <a:off x="207917" y="195943"/>
            <a:ext cx="11776165" cy="6466114"/>
          </a:xfrm>
          <a:prstGeom prst="rect">
            <a:avLst/>
          </a:prstGeom>
          <a:noFill/>
          <a:ln>
            <a:solidFill>
              <a:srgbClr val="2627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14E2DF-791F-7446-B4CB-0313107A9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9360" y="195943"/>
            <a:ext cx="1208188" cy="42561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4095BCD-2AF9-7142-A464-AF1A42F1AF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4309"/>
          <a:stretch/>
        </p:blipFill>
        <p:spPr>
          <a:xfrm>
            <a:off x="9943913" y="2527662"/>
            <a:ext cx="2248087" cy="43368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1A99E29-7A3F-474C-B7CD-FD51055D6C4E}"/>
              </a:ext>
            </a:extLst>
          </p:cNvPr>
          <p:cNvSpPr txBox="1"/>
          <p:nvPr/>
        </p:nvSpPr>
        <p:spPr>
          <a:xfrm>
            <a:off x="1525629" y="850302"/>
            <a:ext cx="9140740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/>
            <a:r>
              <a:rPr lang="ru-RU" sz="6000" b="1" dirty="0">
                <a:effectLst/>
              </a:rPr>
              <a:t>Подать заявление можно</a:t>
            </a:r>
          </a:p>
          <a:p>
            <a:br>
              <a:rPr lang="ru-RU" sz="2800" b="1" i="0" dirty="0">
                <a:solidFill>
                  <a:srgbClr val="001E45"/>
                </a:solidFill>
                <a:effectLst/>
                <a:latin typeface="__robotoLocal_0b5189"/>
              </a:rPr>
            </a:br>
            <a:endParaRPr lang="ru-RU" sz="28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09299C5-4A6D-4F84-9688-201719FD88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128" y="3475902"/>
            <a:ext cx="4189505" cy="2440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C4D8287-57DF-412A-A375-921AF52B69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5720" y="3429000"/>
            <a:ext cx="4189505" cy="24403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B81445B-555E-4AF4-9533-BC39CFD7FB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0240" y="3354924"/>
            <a:ext cx="4443842" cy="2588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21C5DDC-8D38-44F7-BB96-34B1C526E7A8}"/>
              </a:ext>
            </a:extLst>
          </p:cNvPr>
          <p:cNvSpPr txBox="1"/>
          <p:nvPr/>
        </p:nvSpPr>
        <p:spPr>
          <a:xfrm>
            <a:off x="720437" y="2519058"/>
            <a:ext cx="247534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/>
            <a:r>
              <a:rPr lang="ru-RU" sz="2000" b="1" i="0" dirty="0">
                <a:effectLst/>
                <a:latin typeface="__robotoLocal_0b5189"/>
              </a:rPr>
              <a:t>Онлайн</a:t>
            </a:r>
          </a:p>
          <a:p>
            <a:pPr algn="l" fontAlgn="auto"/>
            <a:r>
              <a:rPr lang="ru-RU" b="0" dirty="0">
                <a:effectLst/>
                <a:latin typeface="__robotoLocal_0b5189"/>
              </a:rPr>
              <a:t>в приложении </a:t>
            </a:r>
            <a:r>
              <a:rPr lang="ru-RU" b="0" i="0" dirty="0">
                <a:solidFill>
                  <a:srgbClr val="001E45"/>
                </a:solidFill>
                <a:effectLst/>
                <a:latin typeface="__robotoLocal_0b5189"/>
              </a:rPr>
              <a:t>«</a:t>
            </a:r>
            <a:r>
              <a:rPr lang="ru-RU" u="none" strike="noStrike" dirty="0">
                <a:solidFill>
                  <a:srgbClr val="0049B1"/>
                </a:solidFill>
                <a:effectLst/>
                <a:hlinkClick r:id="rId7"/>
              </a:rPr>
              <a:t>Госуслуги Культура</a:t>
            </a:r>
            <a:r>
              <a:rPr lang="ru-RU" b="0" i="0" dirty="0">
                <a:solidFill>
                  <a:srgbClr val="001E45"/>
                </a:solidFill>
                <a:effectLst/>
                <a:latin typeface="__robotoLocal_0b5189"/>
              </a:rPr>
              <a:t>»</a:t>
            </a:r>
            <a:endParaRPr lang="ru-RU" b="0" dirty="0">
              <a:solidFill>
                <a:schemeClr val="accent1"/>
              </a:solidFill>
              <a:effectLst/>
              <a:latin typeface="__robotoLocal_0b5189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5FD9EA-82CC-4D02-8479-A839A29C9C8B}"/>
              </a:ext>
            </a:extLst>
          </p:cNvPr>
          <p:cNvSpPr txBox="1"/>
          <p:nvPr/>
        </p:nvSpPr>
        <p:spPr>
          <a:xfrm>
            <a:off x="5114321" y="2420967"/>
            <a:ext cx="20042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/>
            <a:r>
              <a:rPr lang="ru-RU" sz="2000" b="1" i="0" dirty="0">
                <a:effectLst/>
                <a:latin typeface="__robotoLocal_0b5189"/>
              </a:rPr>
              <a:t>Онлайн</a:t>
            </a:r>
          </a:p>
          <a:p>
            <a:pPr algn="l" fontAlgn="auto"/>
            <a:r>
              <a:rPr lang="ru-RU" b="0" i="0" dirty="0">
                <a:effectLst/>
                <a:latin typeface="__robotoLocal_0b5189"/>
              </a:rPr>
              <a:t>в </a:t>
            </a:r>
            <a:r>
              <a:rPr lang="ru-RU" b="0" i="0" u="none" strike="noStrike" dirty="0">
                <a:solidFill>
                  <a:srgbClr val="0049B1"/>
                </a:solidFill>
                <a:effectLst/>
                <a:latin typeface="__robotoLocal_0b5189"/>
                <a:hlinkClick r:id="rId8"/>
              </a:rPr>
              <a:t>приложении Почта Банка</a:t>
            </a:r>
            <a:endParaRPr lang="ru-RU" b="0" i="0" u="sng" dirty="0">
              <a:solidFill>
                <a:schemeClr val="accent1"/>
              </a:solidFill>
              <a:effectLst/>
              <a:latin typeface="__robotoLocal_0b5189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7EF03C-3927-4C34-9CD1-DA3D4E9AE6AB}"/>
              </a:ext>
            </a:extLst>
          </p:cNvPr>
          <p:cNvSpPr txBox="1"/>
          <p:nvPr/>
        </p:nvSpPr>
        <p:spPr>
          <a:xfrm>
            <a:off x="8701274" y="2420968"/>
            <a:ext cx="216992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/>
            <a:r>
              <a:rPr lang="ru-RU" sz="2000" b="1" i="0" dirty="0">
                <a:solidFill>
                  <a:srgbClr val="001E45"/>
                </a:solidFill>
                <a:effectLst/>
                <a:latin typeface="__robotoLocal_0b5189"/>
              </a:rPr>
              <a:t>Лично</a:t>
            </a:r>
          </a:p>
          <a:p>
            <a:pPr algn="l" fontAlgn="auto"/>
            <a:r>
              <a:rPr lang="ru-RU" b="0" i="0" u="none" strike="noStrike" dirty="0">
                <a:solidFill>
                  <a:srgbClr val="0049B1"/>
                </a:solidFill>
                <a:effectLst/>
                <a:latin typeface="__robotoLocal_0b5189"/>
                <a:hlinkClick r:id="rId9"/>
              </a:rPr>
              <a:t>в клиентском центре Почта Банка</a:t>
            </a:r>
            <a:endParaRPr lang="ru-RU" i="0" dirty="0">
              <a:solidFill>
                <a:schemeClr val="accent1"/>
              </a:solidFill>
              <a:effectLst/>
              <a:latin typeface="__robotoLocal_0b5189"/>
            </a:endParaRPr>
          </a:p>
        </p:txBody>
      </p:sp>
    </p:spTree>
    <p:extLst>
      <p:ext uri="{BB962C8B-B14F-4D97-AF65-F5344CB8AC3E}">
        <p14:creationId xmlns:p14="http://schemas.microsoft.com/office/powerpoint/2010/main" val="369709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7728300-7488-AB42-BE61-0537C0B09DF7}"/>
              </a:ext>
            </a:extLst>
          </p:cNvPr>
          <p:cNvSpPr/>
          <p:nvPr/>
        </p:nvSpPr>
        <p:spPr>
          <a:xfrm>
            <a:off x="207917" y="195943"/>
            <a:ext cx="11776165" cy="6466114"/>
          </a:xfrm>
          <a:prstGeom prst="rect">
            <a:avLst/>
          </a:prstGeom>
          <a:noFill/>
          <a:ln>
            <a:solidFill>
              <a:srgbClr val="2627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Rectangle 41"/>
          <p:cNvSpPr/>
          <p:nvPr/>
        </p:nvSpPr>
        <p:spPr>
          <a:xfrm>
            <a:off x="730084" y="429839"/>
            <a:ext cx="5365915" cy="2025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3600" b="1" dirty="0">
                <a:solidFill>
                  <a:srgbClr val="262729"/>
                </a:solidFill>
                <a:latin typeface="Arial"/>
                <a:cs typeface="Arial"/>
              </a:rPr>
              <a:t>Перевыпуск карты в приложении «Госуслуги Культура»</a:t>
            </a:r>
          </a:p>
        </p:txBody>
      </p:sp>
      <p:sp>
        <p:nvSpPr>
          <p:cNvPr id="45" name="Rectangle 44"/>
          <p:cNvSpPr/>
          <p:nvPr/>
        </p:nvSpPr>
        <p:spPr>
          <a:xfrm>
            <a:off x="730084" y="2455458"/>
            <a:ext cx="10213939" cy="393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40000"/>
              </a:lnSpc>
              <a:buClr>
                <a:srgbClr val="E5011C"/>
              </a:buClr>
            </a:pPr>
            <a:r>
              <a:rPr lang="ru-RU" sz="2000" b="1" dirty="0">
                <a:latin typeface="__robotoLocal_0b5189"/>
                <a:cs typeface="Arial"/>
              </a:rPr>
              <a:t>Если есть Пушкинская карта:</a:t>
            </a:r>
          </a:p>
          <a:p>
            <a:pPr algn="just">
              <a:lnSpc>
                <a:spcPct val="140000"/>
              </a:lnSpc>
              <a:buClr>
                <a:srgbClr val="E5011C"/>
              </a:buClr>
            </a:pPr>
            <a:endParaRPr lang="ru-RU" sz="2000" dirty="0">
              <a:latin typeface="__robotoLocal_0b5189"/>
              <a:cs typeface="Arial"/>
            </a:endParaRPr>
          </a:p>
          <a:p>
            <a:pPr algn="just">
              <a:lnSpc>
                <a:spcPct val="140000"/>
              </a:lnSpc>
              <a:buClr>
                <a:srgbClr val="E5011C"/>
              </a:buClr>
            </a:pPr>
            <a:r>
              <a:rPr lang="ru-RU" sz="2000" dirty="0">
                <a:latin typeface="__robotoLocal_0b5189"/>
                <a:cs typeface="Arial"/>
              </a:rPr>
              <a:t>1. Перейдите в мобильное приложение «Госуслуги Культура»</a:t>
            </a:r>
          </a:p>
          <a:p>
            <a:pPr algn="just">
              <a:lnSpc>
                <a:spcPct val="140000"/>
              </a:lnSpc>
              <a:buClr>
                <a:srgbClr val="E5011C"/>
              </a:buClr>
            </a:pPr>
            <a:r>
              <a:rPr lang="ru-RU" sz="2000" dirty="0">
                <a:latin typeface="__robotoLocal_0b5189"/>
                <a:cs typeface="Arial"/>
              </a:rPr>
              <a:t>2. Нажмите на кнопку «Подать заявление» и подтвердите выпуск карты ВТБ</a:t>
            </a:r>
          </a:p>
          <a:p>
            <a:pPr algn="just">
              <a:lnSpc>
                <a:spcPct val="140000"/>
              </a:lnSpc>
              <a:buClr>
                <a:srgbClr val="E5011C"/>
              </a:buClr>
            </a:pPr>
            <a:endParaRPr lang="ru-RU" sz="2000" dirty="0">
              <a:latin typeface="__robotoLocal_0b5189"/>
              <a:cs typeface="Arial"/>
            </a:endParaRPr>
          </a:p>
          <a:p>
            <a:pPr algn="just">
              <a:lnSpc>
                <a:spcPct val="140000"/>
              </a:lnSpc>
              <a:buClr>
                <a:srgbClr val="E5011C"/>
              </a:buClr>
            </a:pPr>
            <a:r>
              <a:rPr lang="ru-RU" sz="2000" b="1" dirty="0">
                <a:latin typeface="__robotoLocal_0b5189"/>
                <a:cs typeface="Arial"/>
              </a:rPr>
              <a:t>Если нет Пушкинской карты:</a:t>
            </a:r>
          </a:p>
          <a:p>
            <a:pPr algn="just">
              <a:lnSpc>
                <a:spcPct val="140000"/>
              </a:lnSpc>
              <a:buClr>
                <a:srgbClr val="E5011C"/>
              </a:buClr>
            </a:pPr>
            <a:endParaRPr lang="ru-RU" sz="2000" dirty="0">
              <a:latin typeface="__robotoLocal_0b5189"/>
              <a:cs typeface="Arial"/>
            </a:endParaRPr>
          </a:p>
          <a:p>
            <a:pPr algn="just">
              <a:lnSpc>
                <a:spcPct val="140000"/>
              </a:lnSpc>
              <a:buClr>
                <a:srgbClr val="E5011C"/>
              </a:buClr>
            </a:pPr>
            <a:r>
              <a:rPr lang="ru-RU" sz="2000" dirty="0">
                <a:latin typeface="__robotoLocal_0b5189"/>
                <a:cs typeface="Arial"/>
              </a:rPr>
              <a:t>1. Скачайте мобильное приложение «Госуслуги Культура»</a:t>
            </a:r>
          </a:p>
          <a:p>
            <a:pPr algn="just">
              <a:lnSpc>
                <a:spcPct val="140000"/>
              </a:lnSpc>
              <a:buClr>
                <a:srgbClr val="E5011C"/>
              </a:buClr>
            </a:pPr>
            <a:r>
              <a:rPr lang="ru-RU" sz="2000" dirty="0">
                <a:latin typeface="__robotoLocal_0b5189"/>
                <a:cs typeface="Arial"/>
              </a:rPr>
              <a:t>2. Оформляя карту, вы сразу подаете заявление на выпуск карты в ВТБ</a:t>
            </a:r>
            <a:endParaRPr lang="ru-RU" sz="1600" dirty="0">
              <a:latin typeface="__robotoLocal_0b5189"/>
              <a:cs typeface="Arial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14E2DF-791F-7446-B4CB-0313107A9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9360" y="195943"/>
            <a:ext cx="1208188" cy="42561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4461D0E-E7AD-CB49-BE59-3B47AFAA75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6155"/>
          <a:stretch/>
        </p:blipFill>
        <p:spPr>
          <a:xfrm rot="10800000">
            <a:off x="5137862" y="0"/>
            <a:ext cx="5158093" cy="199340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3E8E829-BD00-4FA1-8742-934AD135BC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4405" y="4019029"/>
            <a:ext cx="2157512" cy="2157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397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7728300-7488-AB42-BE61-0537C0B09DF7}"/>
              </a:ext>
            </a:extLst>
          </p:cNvPr>
          <p:cNvSpPr/>
          <p:nvPr/>
        </p:nvSpPr>
        <p:spPr>
          <a:xfrm>
            <a:off x="207917" y="195943"/>
            <a:ext cx="11776165" cy="6466114"/>
          </a:xfrm>
          <a:prstGeom prst="rect">
            <a:avLst/>
          </a:prstGeom>
          <a:noFill/>
          <a:ln>
            <a:solidFill>
              <a:srgbClr val="2627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Rectangle 41"/>
          <p:cNvSpPr/>
          <p:nvPr/>
        </p:nvSpPr>
        <p:spPr>
          <a:xfrm>
            <a:off x="730084" y="429839"/>
            <a:ext cx="5365915" cy="2025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3600" b="1" dirty="0">
                <a:solidFill>
                  <a:srgbClr val="262729"/>
                </a:solidFill>
                <a:latin typeface="Arial"/>
                <a:cs typeface="Arial"/>
              </a:rPr>
              <a:t>Перевыпуск карты в приложении Почта Банка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14E2DF-791F-7446-B4CB-0313107A9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9360" y="195943"/>
            <a:ext cx="1208188" cy="42561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4461D0E-E7AD-CB49-BE59-3B47AFAA75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6155"/>
          <a:stretch/>
        </p:blipFill>
        <p:spPr>
          <a:xfrm rot="10800000">
            <a:off x="5137862" y="0"/>
            <a:ext cx="5158093" cy="199340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0936B93-6036-470C-9B77-C8C7BFAB44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324" t="47712" r="42058" b="41397"/>
          <a:stretch/>
        </p:blipFill>
        <p:spPr>
          <a:xfrm>
            <a:off x="454126" y="2561527"/>
            <a:ext cx="4237062" cy="1562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A5ED01-67C3-4C52-825D-4A2B026FB1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8579" y="4476305"/>
            <a:ext cx="2012833" cy="2012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DA271B4-31BC-4CA0-8E06-9BBDF6565E9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712" r="956" b="3791"/>
          <a:stretch/>
        </p:blipFill>
        <p:spPr>
          <a:xfrm>
            <a:off x="4937396" y="2130203"/>
            <a:ext cx="6916810" cy="3476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583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7728300-7488-AB42-BE61-0537C0B09DF7}"/>
              </a:ext>
            </a:extLst>
          </p:cNvPr>
          <p:cNvSpPr/>
          <p:nvPr/>
        </p:nvSpPr>
        <p:spPr>
          <a:xfrm>
            <a:off x="207917" y="195943"/>
            <a:ext cx="11776165" cy="6466114"/>
          </a:xfrm>
          <a:prstGeom prst="rect">
            <a:avLst/>
          </a:prstGeom>
          <a:noFill/>
          <a:ln>
            <a:solidFill>
              <a:srgbClr val="2627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Rectangle 41"/>
          <p:cNvSpPr/>
          <p:nvPr/>
        </p:nvSpPr>
        <p:spPr>
          <a:xfrm>
            <a:off x="730084" y="429839"/>
            <a:ext cx="5365915" cy="2025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3600" b="1" dirty="0">
                <a:solidFill>
                  <a:srgbClr val="262729"/>
                </a:solidFill>
                <a:latin typeface="Arial"/>
                <a:cs typeface="Arial"/>
              </a:rPr>
              <a:t>Перевыпуск лично в клиентском центре Почта Банка</a:t>
            </a:r>
          </a:p>
        </p:txBody>
      </p:sp>
      <p:sp>
        <p:nvSpPr>
          <p:cNvPr id="45" name="Rectangle 44"/>
          <p:cNvSpPr/>
          <p:nvPr/>
        </p:nvSpPr>
        <p:spPr>
          <a:xfrm>
            <a:off x="730084" y="2993329"/>
            <a:ext cx="10213939" cy="220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40000"/>
              </a:lnSpc>
              <a:buClr>
                <a:srgbClr val="E5011C"/>
              </a:buClr>
              <a:buFont typeface="Wingdings" panose="05000000000000000000" pitchFamily="2" charset="2"/>
              <a:buChar char="ü"/>
            </a:pPr>
            <a:r>
              <a:rPr lang="ru-RU" sz="2000" dirty="0">
                <a:latin typeface="__robotoLocal_0b5189"/>
                <a:cs typeface="Arial"/>
              </a:rPr>
              <a:t>Выберите на карте отделения с названием «Флагманский клиентский центр»</a:t>
            </a:r>
          </a:p>
          <a:p>
            <a:pPr marL="342900" indent="-342900" algn="just">
              <a:lnSpc>
                <a:spcPct val="140000"/>
              </a:lnSpc>
              <a:buClr>
                <a:srgbClr val="E5011C"/>
              </a:buClr>
              <a:buFont typeface="Wingdings" panose="05000000000000000000" pitchFamily="2" charset="2"/>
              <a:buChar char="ü"/>
            </a:pPr>
            <a:endParaRPr lang="ru-RU" sz="2000" dirty="0">
              <a:latin typeface="__robotoLocal_0b5189"/>
              <a:cs typeface="Arial"/>
            </a:endParaRPr>
          </a:p>
          <a:p>
            <a:pPr marL="342900" indent="-342900" algn="just">
              <a:lnSpc>
                <a:spcPct val="140000"/>
              </a:lnSpc>
              <a:buClr>
                <a:srgbClr val="E5011C"/>
              </a:buClr>
              <a:buFont typeface="Wingdings" panose="05000000000000000000" pitchFamily="2" charset="2"/>
              <a:buChar char="ü"/>
            </a:pPr>
            <a:r>
              <a:rPr lang="ru-RU" sz="2000" dirty="0">
                <a:latin typeface="__robotoLocal_0b5189"/>
                <a:cs typeface="Arial"/>
              </a:rPr>
              <a:t>Возьмите с собой паспорт, если у вас уже есть Пушкинская карта</a:t>
            </a:r>
          </a:p>
          <a:p>
            <a:pPr marL="342900" indent="-342900" algn="just">
              <a:lnSpc>
                <a:spcPct val="140000"/>
              </a:lnSpc>
              <a:buClr>
                <a:srgbClr val="E5011C"/>
              </a:buClr>
              <a:buFont typeface="Wingdings" panose="05000000000000000000" pitchFamily="2" charset="2"/>
              <a:buChar char="ü"/>
            </a:pPr>
            <a:endParaRPr lang="ru-RU" sz="2000" dirty="0">
              <a:latin typeface="__robotoLocal_0b5189"/>
              <a:cs typeface="Arial"/>
            </a:endParaRPr>
          </a:p>
          <a:p>
            <a:pPr marL="342900" indent="-342900" algn="just">
              <a:lnSpc>
                <a:spcPct val="140000"/>
              </a:lnSpc>
              <a:buClr>
                <a:srgbClr val="E5011C"/>
              </a:buClr>
              <a:buFont typeface="Wingdings" panose="05000000000000000000" pitchFamily="2" charset="2"/>
              <a:buChar char="ü"/>
            </a:pPr>
            <a:r>
              <a:rPr lang="ru-RU" sz="2000" dirty="0">
                <a:latin typeface="__robotoLocal_0b5189"/>
                <a:cs typeface="Arial"/>
              </a:rPr>
              <a:t>Возьмите с собой паспорт и СНИЛС, если оформляете карту впервые</a:t>
            </a:r>
            <a:endParaRPr lang="ru-RU" sz="1600" dirty="0">
              <a:latin typeface="__robotoLocal_0b5189"/>
              <a:cs typeface="Arial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14E2DF-791F-7446-B4CB-0313107A9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9360" y="195943"/>
            <a:ext cx="1208188" cy="42561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4461D0E-E7AD-CB49-BE59-3B47AFAA75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6155"/>
          <a:stretch/>
        </p:blipFill>
        <p:spPr>
          <a:xfrm rot="10800000">
            <a:off x="5137862" y="0"/>
            <a:ext cx="5158093" cy="199340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B91270F-0F2E-49BB-9D03-D7EF06B43C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8460" y="3934242"/>
            <a:ext cx="2305867" cy="2305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3827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1000" r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2927665" y="1561011"/>
            <a:ext cx="6376111" cy="763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buClr>
                <a:srgbClr val="E5011C"/>
              </a:buClr>
            </a:pPr>
            <a:r>
              <a:rPr lang="ru-RU" sz="4000" b="1" dirty="0">
                <a:solidFill>
                  <a:schemeClr val="bg1"/>
                </a:solidFill>
                <a:latin typeface="Arial"/>
                <a:cs typeface="Arial"/>
              </a:rPr>
              <a:t>Интересное для тебя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1E8E44-872D-A640-951B-A019217A29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158" r="-7500"/>
          <a:stretch/>
        </p:blipFill>
        <p:spPr>
          <a:xfrm>
            <a:off x="0" y="1561011"/>
            <a:ext cx="2651759" cy="529698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D270B1E-5280-4B4B-80FB-39BA0DD658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4381"/>
          <a:stretch/>
        </p:blipFill>
        <p:spPr>
          <a:xfrm rot="10800000">
            <a:off x="478415" y="-1"/>
            <a:ext cx="3538413" cy="142386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99790F4-D03F-4C6B-988B-B216121059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653"/>
          <a:stretch/>
        </p:blipFill>
        <p:spPr>
          <a:xfrm flipH="1">
            <a:off x="7921792" y="178060"/>
            <a:ext cx="4270208" cy="667994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5A1EA9D-3BEB-45D9-9314-68DDECDACA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0209" y="2546296"/>
            <a:ext cx="3375677" cy="3375677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945F770-21D1-492F-A061-F3BEC94E1578}"/>
              </a:ext>
            </a:extLst>
          </p:cNvPr>
          <p:cNvSpPr/>
          <p:nvPr/>
        </p:nvSpPr>
        <p:spPr>
          <a:xfrm>
            <a:off x="207917" y="195943"/>
            <a:ext cx="11776165" cy="646611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822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04560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1000" r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1E8E44-872D-A640-951B-A019217A29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158" r="-7500"/>
          <a:stretch/>
        </p:blipFill>
        <p:spPr>
          <a:xfrm>
            <a:off x="0" y="1561011"/>
            <a:ext cx="2651759" cy="529698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D270B1E-5280-4B4B-80FB-39BA0DD658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4381"/>
          <a:stretch/>
        </p:blipFill>
        <p:spPr>
          <a:xfrm rot="10800000">
            <a:off x="805892" y="273981"/>
            <a:ext cx="3538413" cy="142386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99790F4-D03F-4C6B-988B-B216121059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653"/>
          <a:stretch/>
        </p:blipFill>
        <p:spPr>
          <a:xfrm flipH="1">
            <a:off x="9221278" y="2340168"/>
            <a:ext cx="2762804" cy="432188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639B85-CA3F-4262-9DB1-7F37E127BF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3504" y="3259845"/>
            <a:ext cx="2795343" cy="279534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BC5403D-8776-4D49-A0F0-B9E96FDDA4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4301" y="3119144"/>
            <a:ext cx="2959879" cy="2959879"/>
          </a:xfrm>
          <a:prstGeom prst="rect">
            <a:avLst/>
          </a:prstGeom>
        </p:spPr>
      </p:pic>
      <p:sp>
        <p:nvSpPr>
          <p:cNvPr id="13" name="Rectangle 44">
            <a:extLst>
              <a:ext uri="{FF2B5EF4-FFF2-40B4-BE49-F238E27FC236}">
                <a16:creationId xmlns:a16="http://schemas.microsoft.com/office/drawing/2014/main" id="{34BA92FC-CCDF-4B12-9D7C-9CC13CCE3E18}"/>
              </a:ext>
            </a:extLst>
          </p:cNvPr>
          <p:cNvSpPr/>
          <p:nvPr/>
        </p:nvSpPr>
        <p:spPr>
          <a:xfrm>
            <a:off x="478415" y="1592782"/>
            <a:ext cx="5114294" cy="561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buClr>
                <a:srgbClr val="E5011C"/>
              </a:buClr>
            </a:pPr>
            <a:r>
              <a:rPr lang="ru-RU" sz="2800" b="1" dirty="0">
                <a:solidFill>
                  <a:schemeClr val="bg1"/>
                </a:solidFill>
                <a:latin typeface="Arial"/>
                <a:cs typeface="Arial"/>
              </a:rPr>
              <a:t>Календарь первых</a:t>
            </a:r>
          </a:p>
        </p:txBody>
      </p:sp>
      <p:sp>
        <p:nvSpPr>
          <p:cNvPr id="14" name="Rectangle 44">
            <a:extLst>
              <a:ext uri="{FF2B5EF4-FFF2-40B4-BE49-F238E27FC236}">
                <a16:creationId xmlns:a16="http://schemas.microsoft.com/office/drawing/2014/main" id="{5E1F9186-BD09-42DA-A701-08D6B58B3023}"/>
              </a:ext>
            </a:extLst>
          </p:cNvPr>
          <p:cNvSpPr/>
          <p:nvPr/>
        </p:nvSpPr>
        <p:spPr>
          <a:xfrm>
            <a:off x="5984295" y="859498"/>
            <a:ext cx="5475132" cy="1817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buClr>
                <a:srgbClr val="E5011C"/>
              </a:buClr>
            </a:pPr>
            <a:endParaRPr lang="ru-RU" sz="40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>
              <a:lnSpc>
                <a:spcPct val="120000"/>
              </a:lnSpc>
              <a:buClr>
                <a:srgbClr val="E5011C"/>
              </a:buClr>
            </a:pPr>
            <a:r>
              <a:rPr lang="ru-RU" sz="2800" b="1" dirty="0">
                <a:solidFill>
                  <a:schemeClr val="bg1"/>
                </a:solidFill>
                <a:latin typeface="Arial"/>
                <a:cs typeface="Arial"/>
              </a:rPr>
              <a:t>Культура и искусство. Школьная классика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DE368C0-16F7-4B5C-86B0-AF918145EE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13680" y="2835058"/>
            <a:ext cx="1088417" cy="1088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B4DC8EC-9386-4DA1-BD79-52A848635B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07304" y="2879134"/>
            <a:ext cx="1074002" cy="1074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ADB62524-8995-4A3A-B49A-4D3C84AC2AC5}"/>
              </a:ext>
            </a:extLst>
          </p:cNvPr>
          <p:cNvSpPr/>
          <p:nvPr/>
        </p:nvSpPr>
        <p:spPr>
          <a:xfrm>
            <a:off x="207917" y="195943"/>
            <a:ext cx="11776165" cy="646611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0462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13945</TotalTime>
  <Words>1351</Words>
  <Application>Microsoft Office PowerPoint</Application>
  <PresentationFormat>Широкоэкранный</PresentationFormat>
  <Paragraphs>144</Paragraphs>
  <Slides>20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КУЛЬТУРА. РФ</dc:title>
  <dc:creator>“Syrok”</dc:creator>
  <cp:lastModifiedBy>Татьяна Петровская</cp:lastModifiedBy>
  <cp:revision>740</cp:revision>
  <dcterms:created xsi:type="dcterms:W3CDTF">2018-11-08T07:15:00Z</dcterms:created>
  <dcterms:modified xsi:type="dcterms:W3CDTF">2025-10-07T02:55:20Z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1033-10.1.0.6634</vt:lpwstr>
  </property>
</Properties>
</file>