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33" r:id="rId1"/>
  </p:sldMasterIdLst>
  <p:notesMasterIdLst>
    <p:notesMasterId r:id="rId17"/>
  </p:notesMasterIdLst>
  <p:sldIdLst>
    <p:sldId id="316" r:id="rId2"/>
    <p:sldId id="318" r:id="rId3"/>
    <p:sldId id="319" r:id="rId4"/>
    <p:sldId id="323" r:id="rId5"/>
    <p:sldId id="322" r:id="rId6"/>
    <p:sldId id="327" r:id="rId7"/>
    <p:sldId id="328" r:id="rId8"/>
    <p:sldId id="331" r:id="rId9"/>
    <p:sldId id="329" r:id="rId10"/>
    <p:sldId id="325" r:id="rId11"/>
    <p:sldId id="326" r:id="rId12"/>
    <p:sldId id="330" r:id="rId13"/>
    <p:sldId id="273" r:id="rId14"/>
    <p:sldId id="276" r:id="rId15"/>
    <p:sldId id="281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F9362E9-97A6-4C60-89D0-6652616E473F}">
          <p14:sldIdLst>
            <p14:sldId id="316"/>
            <p14:sldId id="318"/>
            <p14:sldId id="319"/>
            <p14:sldId id="323"/>
            <p14:sldId id="322"/>
            <p14:sldId id="327"/>
            <p14:sldId id="328"/>
            <p14:sldId id="331"/>
            <p14:sldId id="329"/>
            <p14:sldId id="325"/>
            <p14:sldId id="326"/>
            <p14:sldId id="330"/>
            <p14:sldId id="273"/>
            <p14:sldId id="276"/>
            <p14:sldId id="28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474F"/>
    <a:srgbClr val="000099"/>
    <a:srgbClr val="006600"/>
    <a:srgbClr val="339933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007" autoAdjust="0"/>
    <p:restoredTop sz="94687"/>
  </p:normalViewPr>
  <p:slideViewPr>
    <p:cSldViewPr>
      <p:cViewPr varScale="1">
        <p:scale>
          <a:sx n="104" d="100"/>
          <a:sy n="104" d="100"/>
        </p:scale>
        <p:origin x="824" y="2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84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E93F80FB-3CCF-4D5B-93D0-4F5E9FD6B9AC}" type="datetimeFigureOut">
              <a:rPr lang="ru-RU"/>
              <a:pPr>
                <a:defRPr/>
              </a:pPr>
              <a:t>11.09.2022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B048BEB-B479-42E9-994A-01E1D9BBA9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67048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F913B70-BAEF-404E-A051-9114CF58F884}" type="datetimeFigureOut">
              <a:rPr lang="ru-RU" smtClean="0"/>
              <a:pPr>
                <a:defRPr/>
              </a:pPr>
              <a:t>11.09.2022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5E650C-A1AB-4CBD-AB77-120B5E79CD9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2332628"/>
      </p:ext>
    </p:extLst>
  </p:cSld>
  <p:clrMapOvr>
    <a:masterClrMapping/>
  </p:clrMapOvr>
  <p:transition>
    <p:strips dir="l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A5F9C3-3366-4F3C-9A93-89D30C46ECC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5587932"/>
      </p:ext>
    </p:extLst>
  </p:cSld>
  <p:clrMapOvr>
    <a:masterClrMapping/>
  </p:clrMapOvr>
  <p:transition>
    <p:strips dir="l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C3FAF9-69C0-4613-B2C7-CA28AB9E4D9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0215755"/>
      </p:ext>
    </p:extLst>
  </p:cSld>
  <p:clrMapOvr>
    <a:masterClrMapping/>
  </p:clrMapOvr>
  <p:transition>
    <p:strips dir="l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C4C39C-6474-432C-9BEC-80F0FFE99E4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3474760"/>
      </p:ext>
    </p:extLst>
  </p:cSld>
  <p:clrMapOvr>
    <a:masterClrMapping/>
  </p:clrMapOvr>
  <p:transition>
    <p:strips dir="l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D623322-725F-45C6-B53B-12980786E13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8047382"/>
      </p:ext>
    </p:extLst>
  </p:cSld>
  <p:clrMapOvr>
    <a:masterClrMapping/>
  </p:clrMapOvr>
  <p:transition>
    <p:strips dir="l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F2DC02-F24A-4EB2-9252-ADFE9D330EC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3473604"/>
      </p:ext>
    </p:extLst>
  </p:cSld>
  <p:clrMapOvr>
    <a:masterClrMapping/>
  </p:clrMapOvr>
  <p:transition>
    <p:strips dir="l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D538F89-5395-4C51-8C40-292D77AC547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035587"/>
      </p:ext>
    </p:extLst>
  </p:cSld>
  <p:clrMapOvr>
    <a:masterClrMapping/>
  </p:clrMapOvr>
  <p:transition>
    <p:strips dir="l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46AE98-2F9A-416C-9ABF-6A53260CD43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5471312"/>
      </p:ext>
    </p:extLst>
  </p:cSld>
  <p:clrMapOvr>
    <a:masterClrMapping/>
  </p:clrMapOvr>
  <p:transition>
    <p:strips dir="l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8626CE-62B8-48E8-93EB-6A904060931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7831099"/>
      </p:ext>
    </p:extLst>
  </p:cSld>
  <p:clrMapOvr>
    <a:masterClrMapping/>
  </p:clrMapOvr>
  <p:transition>
    <p:strips dir="l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F1FA95-FB01-47CF-A32F-30670A978BC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9629416"/>
      </p:ext>
    </p:extLst>
  </p:cSld>
  <p:clrMapOvr>
    <a:masterClrMapping/>
  </p:clrMapOvr>
  <p:transition>
    <p:strips dir="l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D51180-E114-4D38-BFD9-3BDA2D6603E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800380"/>
      </p:ext>
    </p:extLst>
  </p:cSld>
  <p:clrMapOvr>
    <a:masterClrMapping/>
  </p:clrMapOvr>
  <p:transition>
    <p:strips dir="l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2EAA954-80C6-40EB-ABE9-F41B3C8A247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9153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34" r:id="rId1"/>
    <p:sldLayoutId id="2147484335" r:id="rId2"/>
    <p:sldLayoutId id="2147484336" r:id="rId3"/>
    <p:sldLayoutId id="2147484337" r:id="rId4"/>
    <p:sldLayoutId id="2147484338" r:id="rId5"/>
    <p:sldLayoutId id="2147484339" r:id="rId6"/>
    <p:sldLayoutId id="2147484340" r:id="rId7"/>
    <p:sldLayoutId id="2147484341" r:id="rId8"/>
    <p:sldLayoutId id="2147484342" r:id="rId9"/>
    <p:sldLayoutId id="2147484343" r:id="rId10"/>
    <p:sldLayoutId id="2147484344" r:id="rId11"/>
  </p:sldLayoutIdLst>
  <p:transition>
    <p:strips dir="ld"/>
  </p:transition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217151" y="188640"/>
            <a:ext cx="8926849" cy="1096665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Польза  горячего питания</a:t>
            </a:r>
          </a:p>
        </p:txBody>
      </p:sp>
      <p:sp>
        <p:nvSpPr>
          <p:cNvPr id="5" name="Рамка 4"/>
          <p:cNvSpPr/>
          <p:nvPr/>
        </p:nvSpPr>
        <p:spPr>
          <a:xfrm>
            <a:off x="179512" y="116632"/>
            <a:ext cx="8736569" cy="6552728"/>
          </a:xfrm>
          <a:prstGeom prst="frame">
            <a:avLst>
              <a:gd name="adj1" fmla="val 970"/>
            </a:avLst>
          </a:prstGeom>
          <a:solidFill>
            <a:srgbClr val="EB474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716016" y="1700808"/>
            <a:ext cx="374441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Наблюдения показали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, что дети,  получающие 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горячее питание в условиях школы, 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меньше устают, у них на более длительный срок сохраняется 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высокий уровень работоспособности и выше успеваемость.</a:t>
            </a:r>
          </a:p>
        </p:txBody>
      </p:sp>
      <p:pic>
        <p:nvPicPr>
          <p:cNvPr id="1026" name="Picture 2" descr="C:\Users\User\Desktop\стенд по культуре питания для школьников\26.01.17_2.jpg"/>
          <p:cNvPicPr>
            <a:picLocks noChangeAspect="1" noChangeArrowheads="1"/>
          </p:cNvPicPr>
          <p:nvPr/>
        </p:nvPicPr>
        <p:blipFill>
          <a:blip r:embed="rId2" cstate="print"/>
          <a:srcRect l="16008" t="1539" r="6490" b="7354"/>
          <a:stretch>
            <a:fillRect/>
          </a:stretch>
        </p:blipFill>
        <p:spPr bwMode="auto">
          <a:xfrm>
            <a:off x="395536" y="1751340"/>
            <a:ext cx="4464496" cy="3837900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l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t="8406" r="2777"/>
          <a:stretch>
            <a:fillRect/>
          </a:stretch>
        </p:blipFill>
        <p:spPr bwMode="auto">
          <a:xfrm>
            <a:off x="0" y="875832"/>
            <a:ext cx="8632763" cy="598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8926849" cy="992907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Азбука здорового питания</a:t>
            </a:r>
          </a:p>
        </p:txBody>
      </p:sp>
      <p:sp>
        <p:nvSpPr>
          <p:cNvPr id="5" name="Рамка 4"/>
          <p:cNvSpPr/>
          <p:nvPr/>
        </p:nvSpPr>
        <p:spPr>
          <a:xfrm>
            <a:off x="179512" y="116632"/>
            <a:ext cx="8736569" cy="6552728"/>
          </a:xfrm>
          <a:prstGeom prst="frame">
            <a:avLst>
              <a:gd name="adj1" fmla="val 970"/>
            </a:avLst>
          </a:prstGeom>
          <a:solidFill>
            <a:srgbClr val="EB474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6478170"/>
      </p:ext>
    </p:extLst>
  </p:cSld>
  <p:clrMapOvr>
    <a:masterClrMapping/>
  </p:clrMapOvr>
  <p:transition>
    <p:strips dir="l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strips dir="l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 descr="https://avatars.mds.yandex.net/get-zen_doc/1592433/pub_5daea56906cc4600b034d40e_5daea8da0ce57b00adb80f69/scale_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692696"/>
            <a:ext cx="4957418" cy="5572899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l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4"/>
          <p:cNvSpPr txBox="1">
            <a:spLocks noChangeArrowheads="1"/>
          </p:cNvSpPr>
          <p:nvPr/>
        </p:nvSpPr>
        <p:spPr bwMode="auto">
          <a:xfrm>
            <a:off x="3500438" y="1571625"/>
            <a:ext cx="2286000" cy="523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800" b="1">
                <a:solidFill>
                  <a:srgbClr val="FF0000"/>
                </a:solidFill>
              </a:rPr>
              <a:t>Витамины</a:t>
            </a:r>
          </a:p>
        </p:txBody>
      </p:sp>
      <p:sp>
        <p:nvSpPr>
          <p:cNvPr id="30723" name="Text Box 5"/>
          <p:cNvSpPr txBox="1">
            <a:spLocks noChangeArrowheads="1"/>
          </p:cNvSpPr>
          <p:nvPr/>
        </p:nvSpPr>
        <p:spPr bwMode="auto">
          <a:xfrm>
            <a:off x="3357563" y="2708275"/>
            <a:ext cx="2500312" cy="4302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200" b="1"/>
              <a:t>Овощи, фрукты</a:t>
            </a:r>
          </a:p>
        </p:txBody>
      </p:sp>
      <p:sp>
        <p:nvSpPr>
          <p:cNvPr id="30724" name="Line 6"/>
          <p:cNvSpPr>
            <a:spLocks noChangeShapeType="1"/>
          </p:cNvSpPr>
          <p:nvPr/>
        </p:nvSpPr>
        <p:spPr bwMode="auto">
          <a:xfrm>
            <a:off x="4643438" y="2060575"/>
            <a:ext cx="0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30725" name="Рисунок 12" descr="3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063" y="3571875"/>
            <a:ext cx="3741737" cy="292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6" name="Рисунок 13" descr="23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714375"/>
            <a:ext cx="2928938" cy="250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7" name="Рисунок 14" descr="7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7575" y="765175"/>
            <a:ext cx="2717800" cy="2449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8" name="Рисунок 15" descr="(1).bmp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3571875"/>
            <a:ext cx="38100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strips dir="l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Rectangle 2"/>
          <p:cNvPicPr>
            <a:picLocks noGrp="1" noChangeArrowheads="1"/>
          </p:cNvPicPr>
          <p:nvPr>
            <p:ph type="title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8650" y="476293"/>
            <a:ext cx="7886700" cy="1103226"/>
          </a:xfrm>
        </p:spPr>
      </p:pic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ru-RU" sz="2400" b="1" dirty="0"/>
              <a:t>Главное – не переедайте.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ru-RU" sz="2400" b="1" dirty="0"/>
              <a:t>Ешьте в одно и то же время простую, свежеприготовленную пищу, которая легко усваивается и соответствует потребностям организма.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ru-RU" sz="2400" b="1" dirty="0"/>
              <a:t>Тщательно пережевывайте пищу, не спешите глотать.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ru-RU" sz="2400" b="1" dirty="0"/>
              <a:t>Мойте фрукты и овощи перед едой.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ru-RU" sz="2400" b="1" dirty="0"/>
              <a:t>Перед приемом пищи мысленно поблагодарите всех, кто принял участие в создании продуктов, из которых приготовлена пища. И конечно, тех, кто приготовил вам еду.</a:t>
            </a:r>
          </a:p>
        </p:txBody>
      </p:sp>
      <p:pic>
        <p:nvPicPr>
          <p:cNvPr id="38916" name="Picture 4" descr="j028957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0938" y="1285875"/>
            <a:ext cx="1371600" cy="107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88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360"/>
                            </p:stCondLst>
                            <p:childTnLst>
                              <p:par>
                                <p:cTn id="1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7160"/>
                            </p:stCondLst>
                            <p:childTnLst>
                              <p:par>
                                <p:cTn id="2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8280"/>
                            </p:stCondLst>
                            <p:childTnLst>
                              <p:par>
                                <p:cTn id="2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Rectangle 2"/>
          <p:cNvPicPr>
            <a:picLocks noGrp="1" noChangeArrowheads="1"/>
          </p:cNvPicPr>
          <p:nvPr>
            <p:ph type="title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8650" y="476293"/>
            <a:ext cx="7886700" cy="1103226"/>
          </a:xfrm>
        </p:spPr>
      </p:pic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/>
              <a:t>Я хочу быть здоровым!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/>
              <a:t>Я могу быть здоровым!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/>
              <a:t>Я буду здоровым!</a:t>
            </a:r>
          </a:p>
        </p:txBody>
      </p:sp>
      <p:pic>
        <p:nvPicPr>
          <p:cNvPr id="40964" name="Рисунок 3" descr="i9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75" y="1500188"/>
            <a:ext cx="228600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5" name="Рисунок 6" descr="i5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" y="4572000"/>
            <a:ext cx="3143250" cy="185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6" name="Рисунок 7" descr="i23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750" y="4714875"/>
            <a:ext cx="2503488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760"/>
                            </p:stCondLst>
                            <p:childTnLst>
                              <p:par>
                                <p:cTn id="11" presetID="4" presetClass="emph" presetSubtype="2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to="1.5" calcmode="lin" valueType="num">
                                      <p:cBhvr override="childStyle">
                                        <p:cTn id="12" dur="2000" fill="hold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760"/>
                            </p:stCondLst>
                            <p:childTnLst>
                              <p:par>
                                <p:cTn id="14" presetID="16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5" dur="500" fill="hold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tx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tx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600"/>
                            </p:stCondLst>
                            <p:childTnLst>
                              <p:par>
                                <p:cTn id="1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4360"/>
                            </p:stCondLst>
                            <p:childTnLst>
                              <p:par>
                                <p:cTn id="25" presetID="4" presetClass="emph" presetSubtype="2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to="1.5" calcmode="lin" valueType="num">
                                      <p:cBhvr override="childStyle">
                                        <p:cTn id="26" dur="2000" fill="hold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6360"/>
                            </p:stCondLst>
                            <p:childTnLst>
                              <p:par>
                                <p:cTn id="28" presetID="16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9" dur="500" fill="hold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tx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tx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7200"/>
                            </p:stCondLst>
                            <p:childTnLst>
                              <p:par>
                                <p:cTn id="3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7800"/>
                            </p:stCondLst>
                            <p:childTnLst>
                              <p:par>
                                <p:cTn id="39" presetID="4" presetClass="emph" presetSubtype="2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to="1.5" calcmode="lin" valueType="num">
                                      <p:cBhvr override="childStyle">
                                        <p:cTn id="40" dur="2000" fill="hold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9800"/>
                            </p:stCondLst>
                            <p:childTnLst>
                              <p:par>
                                <p:cTn id="42" presetID="16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43" dur="500" fill="hold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tx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tx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0560"/>
                            </p:stCondLst>
                            <p:childTnLst>
                              <p:par>
                                <p:cTn id="47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409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409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409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12560"/>
                            </p:stCondLst>
                            <p:childTnLst>
                              <p:par>
                                <p:cTn id="54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409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409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409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4560"/>
                            </p:stCondLst>
                            <p:childTnLst>
                              <p:par>
                                <p:cTn id="61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409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409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409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409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9" grpId="0" build="p"/>
      <p:bldP spid="34819" grpId="1" build="p"/>
      <p:bldP spid="34819" grpId="2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7" name="Picture 1" descr="C:\Users\User\Desktop\стенд по культуре питания для школьников\Clock_Vegetables_Fruit_49679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3185592"/>
            <a:ext cx="3672408" cy="3672408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217151" y="332656"/>
            <a:ext cx="8926849" cy="1325563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Сколько раз необходимо  питаться в день?</a:t>
            </a:r>
          </a:p>
        </p:txBody>
      </p:sp>
      <p:sp>
        <p:nvSpPr>
          <p:cNvPr id="5" name="Рамка 4"/>
          <p:cNvSpPr/>
          <p:nvPr/>
        </p:nvSpPr>
        <p:spPr>
          <a:xfrm>
            <a:off x="179512" y="116632"/>
            <a:ext cx="8736569" cy="6552728"/>
          </a:xfrm>
          <a:prstGeom prst="frame">
            <a:avLst>
              <a:gd name="adj1" fmla="val 970"/>
            </a:avLst>
          </a:prstGeom>
          <a:solidFill>
            <a:srgbClr val="EB474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11560" y="1916832"/>
            <a:ext cx="756084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3400" indent="-533400" eaLnBrk="1" hangingPunct="1">
              <a:buFont typeface="Wingdings" pitchFamily="2" charset="2"/>
              <a:buAutoNum type="arabicPeriod"/>
            </a:pPr>
            <a:r>
              <a:rPr lang="ru-RU" sz="3200" b="1" dirty="0"/>
              <a:t>Завтрак (дома).</a:t>
            </a:r>
          </a:p>
          <a:p>
            <a:pPr marL="533400" indent="-533400" eaLnBrk="1" hangingPunct="1">
              <a:buFont typeface="Wingdings" pitchFamily="2" charset="2"/>
              <a:buAutoNum type="arabicPeriod"/>
            </a:pPr>
            <a:r>
              <a:rPr lang="ru-RU" sz="3200" b="1" dirty="0"/>
              <a:t>Завтрак (второй в школе).</a:t>
            </a:r>
          </a:p>
          <a:p>
            <a:pPr marL="533400" indent="-533400" eaLnBrk="1" hangingPunct="1">
              <a:buFont typeface="Wingdings" pitchFamily="2" charset="2"/>
              <a:buAutoNum type="arabicPeriod"/>
            </a:pPr>
            <a:r>
              <a:rPr lang="ru-RU" sz="3200" b="1" dirty="0"/>
              <a:t>Обед.</a:t>
            </a:r>
          </a:p>
          <a:p>
            <a:pPr marL="533400" indent="-533400" eaLnBrk="1" hangingPunct="1">
              <a:buFont typeface="Wingdings" pitchFamily="2" charset="2"/>
              <a:buAutoNum type="arabicPeriod"/>
            </a:pPr>
            <a:r>
              <a:rPr lang="ru-RU" sz="3200" b="1" dirty="0"/>
              <a:t>Полдник.</a:t>
            </a:r>
          </a:p>
          <a:p>
            <a:pPr marL="533400" indent="-533400" eaLnBrk="1" hangingPunct="1">
              <a:buFont typeface="Wingdings" pitchFamily="2" charset="2"/>
              <a:buAutoNum type="arabicPeriod"/>
            </a:pPr>
            <a:r>
              <a:rPr lang="ru-RU" sz="3200" b="1" dirty="0"/>
              <a:t>Ужин.</a:t>
            </a:r>
          </a:p>
        </p:txBody>
      </p:sp>
    </p:spTree>
    <p:extLst>
      <p:ext uri="{BB962C8B-B14F-4D97-AF65-F5344CB8AC3E}">
        <p14:creationId xmlns:p14="http://schemas.microsoft.com/office/powerpoint/2010/main" val="4186478170"/>
      </p:ext>
    </p:extLst>
  </p:cSld>
  <p:clrMapOvr>
    <a:masterClrMapping/>
  </p:clrMapOvr>
  <p:transition>
    <p:strips dir="l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C:\Users\User\Desktop\стенд по культуре питания для школьников\свежие-изолированные-листья-над-vegetable-белизной-2430739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3398904"/>
            <a:ext cx="4608512" cy="3216310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8926849" cy="1325563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Правила питания</a:t>
            </a:r>
          </a:p>
        </p:txBody>
      </p:sp>
      <p:sp>
        <p:nvSpPr>
          <p:cNvPr id="5" name="Рамка 4"/>
          <p:cNvSpPr/>
          <p:nvPr/>
        </p:nvSpPr>
        <p:spPr>
          <a:xfrm>
            <a:off x="179512" y="116632"/>
            <a:ext cx="8736569" cy="6552728"/>
          </a:xfrm>
          <a:prstGeom prst="frame">
            <a:avLst>
              <a:gd name="adj1" fmla="val 970"/>
            </a:avLst>
          </a:prstGeom>
          <a:solidFill>
            <a:srgbClr val="EB474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1520" y="1052736"/>
            <a:ext cx="889248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400" b="1" dirty="0"/>
              <a:t>Перед едой </a:t>
            </a:r>
            <a:r>
              <a:rPr lang="ru-RU" sz="2400" b="1" dirty="0">
                <a:solidFill>
                  <a:srgbClr val="C00000"/>
                </a:solidFill>
              </a:rPr>
              <a:t>мой</a:t>
            </a:r>
            <a:r>
              <a:rPr lang="ru-RU" sz="2400" b="1" dirty="0"/>
              <a:t> руки с мылом.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400" b="1" dirty="0"/>
              <a:t>Главное – </a:t>
            </a:r>
            <a:r>
              <a:rPr lang="ru-RU" sz="2400" b="1" dirty="0">
                <a:solidFill>
                  <a:srgbClr val="C00000"/>
                </a:solidFill>
              </a:rPr>
              <a:t>не переедайте</a:t>
            </a:r>
            <a:r>
              <a:rPr lang="ru-RU" sz="2400" b="1" dirty="0"/>
              <a:t>.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400" b="1" dirty="0"/>
              <a:t>Тщательно </a:t>
            </a:r>
            <a:r>
              <a:rPr lang="ru-RU" sz="2400" b="1" dirty="0">
                <a:solidFill>
                  <a:srgbClr val="C00000"/>
                </a:solidFill>
              </a:rPr>
              <a:t>пережевывайте</a:t>
            </a:r>
            <a:r>
              <a:rPr lang="ru-RU" sz="2400" b="1" dirty="0"/>
              <a:t> пищу, не </a:t>
            </a:r>
            <a:r>
              <a:rPr lang="ru-RU" sz="2400" b="1" dirty="0">
                <a:solidFill>
                  <a:srgbClr val="C00000"/>
                </a:solidFill>
              </a:rPr>
              <a:t>спешите глотать</a:t>
            </a:r>
            <a:r>
              <a:rPr lang="ru-RU" sz="2400" b="1" dirty="0"/>
              <a:t>.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400" b="1" dirty="0">
                <a:solidFill>
                  <a:srgbClr val="C00000"/>
                </a:solidFill>
              </a:rPr>
              <a:t>Соблюдайте</a:t>
            </a:r>
            <a:r>
              <a:rPr lang="ru-RU" sz="2400" b="1" dirty="0"/>
              <a:t> режим питания.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400" b="1" dirty="0">
                <a:solidFill>
                  <a:srgbClr val="C00000"/>
                </a:solidFill>
              </a:rPr>
              <a:t>Мойте</a:t>
            </a:r>
            <a:r>
              <a:rPr lang="ru-RU" sz="2400" b="1" dirty="0"/>
              <a:t> фрукты и овощи перед едой.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400" b="1" dirty="0">
                <a:solidFill>
                  <a:srgbClr val="C00000"/>
                </a:solidFill>
              </a:rPr>
              <a:t>Ешьте</a:t>
            </a:r>
            <a:r>
              <a:rPr lang="ru-RU" sz="2400" b="1" dirty="0"/>
              <a:t> в одно и то же время простую, свежеприготовленную пищу. </a:t>
            </a:r>
          </a:p>
          <a:p>
            <a:pPr eaLnBrk="1" hangingPunct="1">
              <a:lnSpc>
                <a:spcPct val="150000"/>
              </a:lnSpc>
            </a:pPr>
            <a:endParaRPr lang="ru-RU" sz="2400" b="1" dirty="0"/>
          </a:p>
          <a:p>
            <a:pPr marL="533400" indent="-533400" eaLnBrk="1" hangingPunct="1">
              <a:lnSpc>
                <a:spcPct val="150000"/>
              </a:lnSpc>
            </a:pP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4186478170"/>
      </p:ext>
    </p:extLst>
  </p:cSld>
  <p:clrMapOvr>
    <a:masterClrMapping/>
  </p:clrMapOvr>
  <p:transition>
    <p:strips dir="l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8926849" cy="1325563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Памятка родителям</a:t>
            </a:r>
          </a:p>
        </p:txBody>
      </p:sp>
      <p:sp>
        <p:nvSpPr>
          <p:cNvPr id="5" name="Рамка 4"/>
          <p:cNvSpPr/>
          <p:nvPr/>
        </p:nvSpPr>
        <p:spPr>
          <a:xfrm>
            <a:off x="179512" y="116632"/>
            <a:ext cx="8736569" cy="6552728"/>
          </a:xfrm>
          <a:prstGeom prst="frame">
            <a:avLst>
              <a:gd name="adj1" fmla="val 970"/>
            </a:avLst>
          </a:prstGeom>
          <a:solidFill>
            <a:srgbClr val="EB474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1520" y="1052736"/>
            <a:ext cx="8640960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400" b="1" dirty="0">
                <a:solidFill>
                  <a:srgbClr val="C00000"/>
                </a:solidFill>
              </a:rPr>
              <a:t>Не стоит давать детям в школу:</a:t>
            </a:r>
          </a:p>
          <a:p>
            <a:pPr eaLnBrk="1" hangingPunct="1">
              <a:lnSpc>
                <a:spcPct val="150000"/>
              </a:lnSpc>
            </a:pPr>
            <a:r>
              <a:rPr lang="ru-RU" sz="2400" b="1" dirty="0"/>
              <a:t>сладкую газированную воду, шоколадные батончики, колбасу, чипсы, сухарики, любые скоропортящиеся продукты.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400" b="1" dirty="0">
                <a:solidFill>
                  <a:srgbClr val="C00000"/>
                </a:solidFill>
              </a:rPr>
              <a:t>Школьник должен знать: бутерброд не может заменить полноценный горячий обед.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400" b="1" dirty="0"/>
              <a:t>Замена горячей пищи этими продуктами ведет к резкому снижению поступления в организм важных питательных веществ (белков, витаминов, микроэлементов.)</a:t>
            </a:r>
          </a:p>
          <a:p>
            <a:pPr eaLnBrk="1" hangingPunct="1">
              <a:lnSpc>
                <a:spcPct val="150000"/>
              </a:lnSpc>
            </a:pPr>
            <a:endParaRPr lang="ru-RU" sz="2400" b="1" dirty="0"/>
          </a:p>
          <a:p>
            <a:pPr marL="533400" indent="-533400" eaLnBrk="1" hangingPunct="1">
              <a:lnSpc>
                <a:spcPct val="150000"/>
              </a:lnSpc>
            </a:pP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4186478170"/>
      </p:ext>
    </p:extLst>
  </p:cSld>
  <p:clrMapOvr>
    <a:masterClrMapping/>
  </p:clrMapOvr>
  <p:transition>
    <p:strips dir="l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стенд по культуре питания для школьников\p29_1508671966_zdorovoe-pitanie.jpg"/>
          <p:cNvPicPr>
            <a:picLocks noChangeAspect="1" noChangeArrowheads="1"/>
          </p:cNvPicPr>
          <p:nvPr/>
        </p:nvPicPr>
        <p:blipFill>
          <a:blip r:embed="rId2" cstate="print"/>
          <a:srcRect t="15350"/>
          <a:stretch>
            <a:fillRect/>
          </a:stretch>
        </p:blipFill>
        <p:spPr bwMode="auto">
          <a:xfrm>
            <a:off x="467544" y="1174260"/>
            <a:ext cx="8265373" cy="5683739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0" y="332656"/>
            <a:ext cx="8926849" cy="99290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Правильное питание – </a:t>
            </a:r>
            <a:br>
              <a:rPr lang="ru-RU" sz="44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4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залог здоровья</a:t>
            </a:r>
          </a:p>
        </p:txBody>
      </p:sp>
      <p:sp>
        <p:nvSpPr>
          <p:cNvPr id="5" name="Рамка 4"/>
          <p:cNvSpPr/>
          <p:nvPr/>
        </p:nvSpPr>
        <p:spPr>
          <a:xfrm>
            <a:off x="179512" y="116632"/>
            <a:ext cx="8736569" cy="6552728"/>
          </a:xfrm>
          <a:prstGeom prst="frame">
            <a:avLst>
              <a:gd name="adj1" fmla="val 970"/>
            </a:avLst>
          </a:prstGeom>
          <a:solidFill>
            <a:srgbClr val="EB474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6478170"/>
      </p:ext>
    </p:extLst>
  </p:cSld>
  <p:clrMapOvr>
    <a:masterClrMapping/>
  </p:clrMapOvr>
  <p:transition>
    <p:strips dir="l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1" name="Picture 5" descr="C:\Users\User\Desktop\стенд по культуре питания для школьников\cartoon-little-boy-having-breakfast-cereals-with-fruits_29190-54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4077072"/>
            <a:ext cx="2621285" cy="2524976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8926849" cy="1325563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Завтрак </a:t>
            </a:r>
          </a:p>
        </p:txBody>
      </p:sp>
      <p:sp>
        <p:nvSpPr>
          <p:cNvPr id="5" name="Рамка 4"/>
          <p:cNvSpPr/>
          <p:nvPr/>
        </p:nvSpPr>
        <p:spPr>
          <a:xfrm>
            <a:off x="179512" y="116632"/>
            <a:ext cx="8736569" cy="6552728"/>
          </a:xfrm>
          <a:prstGeom prst="frame">
            <a:avLst>
              <a:gd name="adj1" fmla="val 970"/>
            </a:avLst>
          </a:prstGeom>
          <a:solidFill>
            <a:srgbClr val="EB474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63888" y="1052736"/>
            <a:ext cx="493204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/>
              <a:t>     То, чем позавтракал утром, влияет на наше настроение и самочувствие весь день. Вкусный </a:t>
            </a:r>
            <a:r>
              <a:rPr lang="ru-RU" sz="2400" b="1" dirty="0"/>
              <a:t>завтрак</a:t>
            </a:r>
            <a:r>
              <a:rPr lang="ru-RU" sz="2400" dirty="0"/>
              <a:t> должен быть здоровым и разносторонним, но ни в коем случае однообразным. Общее мнение такое, что на </a:t>
            </a:r>
            <a:r>
              <a:rPr lang="ru-RU" sz="2400" b="1" dirty="0"/>
              <a:t>завтрак</a:t>
            </a:r>
            <a:r>
              <a:rPr lang="ru-RU" sz="2400" dirty="0"/>
              <a:t> надо обязательно есть кашу. </a:t>
            </a:r>
          </a:p>
        </p:txBody>
      </p:sp>
      <p:pic>
        <p:nvPicPr>
          <p:cNvPr id="9220" name="Picture 4" descr="C:\Users\User\Desktop\стенд по культуре питания для школьников\prikorm2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700808"/>
            <a:ext cx="2952328" cy="2664563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179512" y="4581128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650875" indent="-514350">
              <a:buFontTx/>
              <a:buAutoNum type="arabicPeriod"/>
            </a:pPr>
            <a:r>
              <a:rPr lang="ru-RU" sz="2400" dirty="0"/>
              <a:t>Каша.</a:t>
            </a:r>
          </a:p>
          <a:p>
            <a:pPr marL="650875" indent="-514350">
              <a:buFontTx/>
              <a:buAutoNum type="arabicPeriod"/>
            </a:pPr>
            <a:r>
              <a:rPr lang="ru-RU" sz="2400" dirty="0"/>
              <a:t>Хлеб с маслом.</a:t>
            </a:r>
          </a:p>
          <a:p>
            <a:pPr marL="650875" indent="-514350">
              <a:buFontTx/>
              <a:buAutoNum type="arabicPeriod"/>
            </a:pPr>
            <a:r>
              <a:rPr lang="ru-RU" sz="2400" dirty="0"/>
              <a:t>Чай сладкий.</a:t>
            </a:r>
          </a:p>
        </p:txBody>
      </p:sp>
    </p:spTree>
    <p:extLst>
      <p:ext uri="{BB962C8B-B14F-4D97-AF65-F5344CB8AC3E}">
        <p14:creationId xmlns:p14="http://schemas.microsoft.com/office/powerpoint/2010/main" val="4186478170"/>
      </p:ext>
    </p:extLst>
  </p:cSld>
  <p:clrMapOvr>
    <a:masterClrMapping/>
  </p:clrMapOvr>
  <p:transition>
    <p:strips dir="l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 descr="C:\Users\User\Desktop\стенд по культуре питания для школьников\установите-меню-е-ы-с-питьем-макаронных-из-е-ий-и-сока-супа-406348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620688"/>
            <a:ext cx="3379118" cy="2952328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8926849" cy="1325563"/>
          </a:xfrm>
        </p:spPr>
        <p:txBody>
          <a:bodyPr>
            <a:normAutofit fontScale="90000"/>
          </a:bodyPr>
          <a:lstStyle/>
          <a:p>
            <a:pPr algn="ctr"/>
            <a:br>
              <a:rPr lang="ru-RU" sz="44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4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Обед</a:t>
            </a:r>
            <a:br>
              <a:rPr lang="ru-RU" sz="44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4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Рамка 4"/>
          <p:cNvSpPr/>
          <p:nvPr/>
        </p:nvSpPr>
        <p:spPr>
          <a:xfrm>
            <a:off x="179512" y="116632"/>
            <a:ext cx="8736569" cy="6552728"/>
          </a:xfrm>
          <a:prstGeom prst="frame">
            <a:avLst>
              <a:gd name="adj1" fmla="val 970"/>
            </a:avLst>
          </a:prstGeom>
          <a:solidFill>
            <a:srgbClr val="EB474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47864" y="1052736"/>
            <a:ext cx="51845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/>
              <a:t>     </a:t>
            </a:r>
            <a:r>
              <a:rPr lang="ru-RU" sz="2400" b="1" dirty="0" err="1"/>
              <a:t>Обе́д</a:t>
            </a:r>
            <a:r>
              <a:rPr lang="ru-RU" sz="2400" dirty="0"/>
              <a:t> — как правило, второй или третий приём пищи в день (обычно после первого либо второго завтрака). Как правило на </a:t>
            </a:r>
            <a:r>
              <a:rPr lang="ru-RU" sz="2400" b="1" dirty="0"/>
              <a:t>обед</a:t>
            </a:r>
            <a:r>
              <a:rPr lang="ru-RU" sz="2400" dirty="0"/>
              <a:t> подается горячая пища</a:t>
            </a:r>
          </a:p>
          <a:p>
            <a:pPr algn="just"/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3717032"/>
            <a:ext cx="4572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50875" indent="-514350">
              <a:buFont typeface="Wingdings 2" pitchFamily="18" charset="2"/>
              <a:buNone/>
            </a:pPr>
            <a:r>
              <a:rPr lang="ru-RU" sz="2400" dirty="0"/>
              <a:t>1. Суп, борщ, щи.</a:t>
            </a:r>
          </a:p>
          <a:p>
            <a:pPr marL="650875" indent="-514350">
              <a:buFont typeface="Wingdings 2" pitchFamily="18" charset="2"/>
              <a:buNone/>
            </a:pPr>
            <a:r>
              <a:rPr lang="ru-RU" sz="2400" dirty="0"/>
              <a:t>2. Биточки, котлеты, гуляш и т.д.</a:t>
            </a:r>
          </a:p>
          <a:p>
            <a:pPr marL="650875" indent="-514350">
              <a:buFont typeface="Wingdings 2" pitchFamily="18" charset="2"/>
              <a:buNone/>
            </a:pPr>
            <a:r>
              <a:rPr lang="ru-RU" sz="2400" dirty="0"/>
              <a:t>3. Пюре.</a:t>
            </a:r>
          </a:p>
          <a:p>
            <a:pPr marL="650875" indent="-514350">
              <a:buFont typeface="Wingdings 2" pitchFamily="18" charset="2"/>
              <a:buNone/>
            </a:pPr>
            <a:r>
              <a:rPr lang="ru-RU" sz="2400" dirty="0"/>
              <a:t>4. Компот из сухофруктов.</a:t>
            </a:r>
          </a:p>
          <a:p>
            <a:pPr marL="650875" indent="-514350">
              <a:buFont typeface="Wingdings 2" pitchFamily="18" charset="2"/>
              <a:buNone/>
            </a:pPr>
            <a:r>
              <a:rPr lang="ru-RU" sz="2400" dirty="0"/>
              <a:t>5. Хлеб.</a:t>
            </a:r>
          </a:p>
        </p:txBody>
      </p:sp>
      <p:pic>
        <p:nvPicPr>
          <p:cNvPr id="10242" name="Picture 2" descr="https://avatars.mds.yandex.net/get-zen_doc/1878668/pub_5def54f6e6e8ef00afe3bac4_5def58c1aad43600ad6a3a6d/scale_1200"/>
          <p:cNvPicPr>
            <a:picLocks noChangeAspect="1" noChangeArrowheads="1"/>
          </p:cNvPicPr>
          <p:nvPr/>
        </p:nvPicPr>
        <p:blipFill>
          <a:blip r:embed="rId3" cstate="print"/>
          <a:srcRect b="7601"/>
          <a:stretch>
            <a:fillRect/>
          </a:stretch>
        </p:blipFill>
        <p:spPr bwMode="auto">
          <a:xfrm>
            <a:off x="5148064" y="3280304"/>
            <a:ext cx="2880320" cy="30675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86478170"/>
      </p:ext>
    </p:extLst>
  </p:cSld>
  <p:clrMapOvr>
    <a:masterClrMapping/>
  </p:clrMapOvr>
  <p:transition>
    <p:strips dir="l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 descr="https://xn--80apbfarddljloi0p.xn--p1ai/storage/competition-images/mPaYejrQnmY2lS8ccBfyzws40dfAxhBk4ZpktXnq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3212976"/>
            <a:ext cx="4057271" cy="3268941"/>
          </a:xfrm>
          <a:prstGeom prst="rect">
            <a:avLst/>
          </a:prstGeom>
          <a:noFill/>
        </p:spPr>
      </p:pic>
      <p:pic>
        <p:nvPicPr>
          <p:cNvPr id="12290" name="Picture 2" descr="https://avatars.mds.yandex.net/get-zen_doc/53963/pub_5b36322683c62400a9163f2a_5b363782bb0ed600ac85b86c/scale_12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1111664"/>
            <a:ext cx="3505923" cy="2677376"/>
          </a:xfrm>
          <a:prstGeom prst="rect">
            <a:avLst/>
          </a:prstGeom>
          <a:noFill/>
        </p:spPr>
      </p:pic>
      <p:sp>
        <p:nvSpPr>
          <p:cNvPr id="5" name="Рамка 4"/>
          <p:cNvSpPr/>
          <p:nvPr/>
        </p:nvSpPr>
        <p:spPr>
          <a:xfrm>
            <a:off x="179512" y="116632"/>
            <a:ext cx="8736569" cy="6552728"/>
          </a:xfrm>
          <a:prstGeom prst="frame">
            <a:avLst>
              <a:gd name="adj1" fmla="val 970"/>
            </a:avLst>
          </a:prstGeom>
          <a:solidFill>
            <a:srgbClr val="EB474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39552" y="3861048"/>
            <a:ext cx="4248472" cy="25053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buFont typeface="Wingdings 2" pitchFamily="18" charset="2"/>
              <a:buNone/>
            </a:pPr>
            <a:r>
              <a:rPr lang="ru-RU" sz="2800" dirty="0"/>
              <a:t>Правильное питание должно обеспечить поступление в организм всех необходимых веществ: углеводов, жиров, белков и витаминов.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707904" y="1052736"/>
            <a:ext cx="4572000" cy="216059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buFont typeface="Wingdings 2" pitchFamily="18" charset="2"/>
              <a:buNone/>
            </a:pPr>
            <a:r>
              <a:rPr lang="ru-RU" sz="2800" dirty="0"/>
              <a:t>Одна из главных составных частей здорового образа жизни и факторов продления активного периода жизнедеятельности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899592" y="188640"/>
            <a:ext cx="770485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Рациональное питание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4186478170"/>
      </p:ext>
    </p:extLst>
  </p:cSld>
  <p:clrMapOvr>
    <a:masterClrMapping/>
  </p:clrMapOvr>
  <p:transition>
    <p:strips dir="l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 descr="C:\Users\User\Desktop\стенд по культуре питания для школьников\58ee2e65584a0_shn-9735sf.jpg"/>
          <p:cNvPicPr>
            <a:picLocks noChangeAspect="1" noChangeArrowheads="1"/>
          </p:cNvPicPr>
          <p:nvPr/>
        </p:nvPicPr>
        <p:blipFill>
          <a:blip r:embed="rId2" cstate="print"/>
          <a:srcRect l="2230" t="7805" r="762" b="8567"/>
          <a:stretch>
            <a:fillRect/>
          </a:stretch>
        </p:blipFill>
        <p:spPr bwMode="auto">
          <a:xfrm>
            <a:off x="1043608" y="188640"/>
            <a:ext cx="7267048" cy="6264696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8926849" cy="1325563"/>
          </a:xfrm>
        </p:spPr>
        <p:txBody>
          <a:bodyPr>
            <a:normAutofit/>
          </a:bodyPr>
          <a:lstStyle/>
          <a:p>
            <a:pPr algn="ctr"/>
            <a:br>
              <a:rPr lang="ru-RU" sz="44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4400" b="1" dirty="0">
              <a:ln>
                <a:solidFill>
                  <a:schemeClr val="tx1"/>
                </a:solidFill>
              </a:ln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Рамка 4"/>
          <p:cNvSpPr/>
          <p:nvPr/>
        </p:nvSpPr>
        <p:spPr>
          <a:xfrm>
            <a:off x="179512" y="116632"/>
            <a:ext cx="8736569" cy="6552728"/>
          </a:xfrm>
          <a:prstGeom prst="frame">
            <a:avLst>
              <a:gd name="adj1" fmla="val 970"/>
            </a:avLst>
          </a:prstGeom>
          <a:solidFill>
            <a:srgbClr val="EB474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6478170"/>
      </p:ext>
    </p:extLst>
  </p:cSld>
  <p:clrMapOvr>
    <a:masterClrMapping/>
  </p:clrMapOvr>
  <p:transition>
    <p:strips dir="ld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2317</TotalTime>
  <Words>412</Words>
  <Application>Microsoft Macintosh PowerPoint</Application>
  <PresentationFormat>Экран (4:3)</PresentationFormat>
  <Paragraphs>48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Wingdings</vt:lpstr>
      <vt:lpstr>Wingdings 2</vt:lpstr>
      <vt:lpstr>Тема Office</vt:lpstr>
      <vt:lpstr>Польза  горячего питания</vt:lpstr>
      <vt:lpstr>Сколько раз необходимо  питаться в день?</vt:lpstr>
      <vt:lpstr>Правила питания</vt:lpstr>
      <vt:lpstr>Памятка родителям</vt:lpstr>
      <vt:lpstr>Правильное питание –  залог здоровья</vt:lpstr>
      <vt:lpstr>Завтрак </vt:lpstr>
      <vt:lpstr> Обед  </vt:lpstr>
      <vt:lpstr>Презентация PowerPoint</vt:lpstr>
      <vt:lpstr> </vt:lpstr>
      <vt:lpstr>Азбука здорового питания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asu</dc:creator>
  <cp:lastModifiedBy>Elena Somenkova</cp:lastModifiedBy>
  <cp:revision>116</cp:revision>
  <dcterms:created xsi:type="dcterms:W3CDTF">2007-04-16T11:13:01Z</dcterms:created>
  <dcterms:modified xsi:type="dcterms:W3CDTF">2022-09-11T17:33:52Z</dcterms:modified>
</cp:coreProperties>
</file>