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3" r:id="rId1"/>
  </p:sldMasterIdLst>
  <p:notesMasterIdLst>
    <p:notesMasterId r:id="rId17"/>
  </p:notesMasterIdLst>
  <p:sldIdLst>
    <p:sldId id="316" r:id="rId2"/>
    <p:sldId id="318" r:id="rId3"/>
    <p:sldId id="319" r:id="rId4"/>
    <p:sldId id="323" r:id="rId5"/>
    <p:sldId id="322" r:id="rId6"/>
    <p:sldId id="327" r:id="rId7"/>
    <p:sldId id="328" r:id="rId8"/>
    <p:sldId id="331" r:id="rId9"/>
    <p:sldId id="329" r:id="rId10"/>
    <p:sldId id="325" r:id="rId11"/>
    <p:sldId id="326" r:id="rId12"/>
    <p:sldId id="330" r:id="rId13"/>
    <p:sldId id="273" r:id="rId14"/>
    <p:sldId id="276" r:id="rId15"/>
    <p:sldId id="28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9362E9-97A6-4C60-89D0-6652616E473F}">
          <p14:sldIdLst>
            <p14:sldId id="316"/>
            <p14:sldId id="318"/>
            <p14:sldId id="319"/>
            <p14:sldId id="323"/>
            <p14:sldId id="322"/>
            <p14:sldId id="327"/>
            <p14:sldId id="328"/>
            <p14:sldId id="331"/>
            <p14:sldId id="329"/>
            <p14:sldId id="325"/>
            <p14:sldId id="326"/>
            <p14:sldId id="330"/>
            <p14:sldId id="273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74F"/>
    <a:srgbClr val="000099"/>
    <a:srgbClr val="006600"/>
    <a:srgbClr val="3399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07" autoAdjust="0"/>
    <p:restoredTop sz="94687"/>
  </p:normalViewPr>
  <p:slideViewPr>
    <p:cSldViewPr>
      <p:cViewPr varScale="1">
        <p:scale>
          <a:sx n="104" d="100"/>
          <a:sy n="104" d="100"/>
        </p:scale>
        <p:origin x="82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3F80FB-3CCF-4D5B-93D0-4F5E9FD6B9AC}" type="datetimeFigureOut">
              <a:rPr lang="ru-RU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8BEB-B479-42E9-994A-01E1D9BBA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04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13B70-BAEF-404E-A051-9114CF58F884}" type="datetimeFigureOut">
              <a:rPr lang="ru-RU" smtClean="0"/>
              <a:pPr>
                <a:defRPr/>
              </a:pPr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E650C-A1AB-4CBD-AB77-120B5E79CD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32628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5F9C3-3366-4F3C-9A93-89D30C46EC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87932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3FAF9-69C0-4613-B2C7-CA28AB9E4D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15755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4C39C-6474-432C-9BEC-80F0FFE99E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74760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23322-725F-45C6-B53B-12980786E1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47382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2DC02-F24A-4EB2-9252-ADFE9D330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73604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38F89-5395-4C51-8C40-292D77AC5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035587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6AE98-2F9A-416C-9ABF-6A53260CD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71312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626CE-62B8-48E8-93EB-6A90406093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31099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FA95-FB01-47CF-A32F-30670A978B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29416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51180-E114-4D38-BFD9-3BDA2D660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0380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EAA954-80C6-40EB-ABE9-F41B3C8A24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strips dir="l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7151" y="188640"/>
            <a:ext cx="8926849" cy="109666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Польза  горячего питания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70080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Наблюдения показали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что дети,  получающие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горячее питание в условиях школы, 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меньше устают, у них на более длительный срок сохраняется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высокий уровень работоспособности и выше успеваемость.</a:t>
            </a:r>
          </a:p>
        </p:txBody>
      </p:sp>
      <p:pic>
        <p:nvPicPr>
          <p:cNvPr id="1026" name="Picture 2" descr="C:\Users\User\Desktop\стенд по культуре питания для школьников\26.01.17_2.jpg"/>
          <p:cNvPicPr>
            <a:picLocks noChangeAspect="1" noChangeArrowheads="1"/>
          </p:cNvPicPr>
          <p:nvPr/>
        </p:nvPicPr>
        <p:blipFill>
          <a:blip r:embed="rId2" cstate="print"/>
          <a:srcRect l="16008" t="1539" r="6490" b="7354"/>
          <a:stretch>
            <a:fillRect/>
          </a:stretch>
        </p:blipFill>
        <p:spPr bwMode="auto">
          <a:xfrm>
            <a:off x="395536" y="1751340"/>
            <a:ext cx="4464496" cy="3837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8406" r="2777"/>
          <a:stretch>
            <a:fillRect/>
          </a:stretch>
        </p:blipFill>
        <p:spPr bwMode="auto">
          <a:xfrm>
            <a:off x="0" y="875832"/>
            <a:ext cx="8632763" cy="598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99290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Азбука здорового питания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avatars.mds.yandex.net/get-zen_doc/1592433/pub_5daea56906cc4600b034d40e_5daea8da0ce57b00adb80f6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4957418" cy="55728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3500438" y="1571625"/>
            <a:ext cx="2286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</a:rPr>
              <a:t>Витамины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3357563" y="2708275"/>
            <a:ext cx="2500312" cy="43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/>
              <a:t>Овощи, фрукты</a:t>
            </a:r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4643438" y="206057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25" name="Рисунок 12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7417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13" descr="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29289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14" descr="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765175"/>
            <a:ext cx="27178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Рисунок 15" descr="(1)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476293"/>
            <a:ext cx="7886700" cy="1103226"/>
          </a:xfrm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/>
              <a:t>Главное – не переедайте.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/>
              <a:t>Ешьте в одно и то же время простую, свежеприготовленную пищу, которая легко усваивается и соответствует потребностям организма.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/>
              <a:t>Тщательно пережевывайте пищу, не спешите глотать.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/>
              <a:t>Мойте фрукты и овощи перед едой.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/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</p:txBody>
      </p:sp>
      <p:pic>
        <p:nvPicPr>
          <p:cNvPr id="38916" name="Picture 4" descr="j02895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285875"/>
            <a:ext cx="1371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3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2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Rectangle 2"/>
          <p:cNvPicPr>
            <a:picLocks noGrp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476293"/>
            <a:ext cx="7886700" cy="1103226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/>
              <a:t>Я хочу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Я могу быть здоровым!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/>
              <a:t>Я буду здоровым!</a:t>
            </a:r>
          </a:p>
        </p:txBody>
      </p:sp>
      <p:pic>
        <p:nvPicPr>
          <p:cNvPr id="40964" name="Рисунок 3" descr="i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500188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Рисунок 6" descr="i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572000"/>
            <a:ext cx="314325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Рисунок 7" descr="i2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2503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14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25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360"/>
                            </p:stCondLst>
                            <p:childTnLst>
                              <p:par>
                                <p:cTn id="28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2" presetID="1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56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60"/>
                            </p:stCondLst>
                            <p:childTnLst>
                              <p:par>
                                <p:cTn id="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56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p"/>
      <p:bldP spid="34819" grpId="2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User\Desktop\стенд по культуре питания для школьников\Clock_Vegetables_Fruit_496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85592"/>
            <a:ext cx="3672408" cy="367240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7151" y="332656"/>
            <a:ext cx="8926849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раз необходимо  питаться в день?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1683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dirty="0"/>
              <a:t>Завтрак (дома).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dirty="0"/>
              <a:t>Завтрак (второй в школе).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dirty="0"/>
              <a:t>Обед.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dirty="0"/>
              <a:t>Полдник.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dirty="0"/>
              <a:t>Ужин.</a:t>
            </a:r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стенд по культуре питания для школьников\свежие-изолированные-листья-над-vegetable-белизной-24307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98904"/>
            <a:ext cx="4608512" cy="321631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питания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/>
              <a:t>Перед едой </a:t>
            </a:r>
            <a:r>
              <a:rPr lang="ru-RU" sz="2400" b="1" dirty="0">
                <a:solidFill>
                  <a:srgbClr val="C00000"/>
                </a:solidFill>
              </a:rPr>
              <a:t>мой</a:t>
            </a:r>
            <a:r>
              <a:rPr lang="ru-RU" sz="2400" b="1" dirty="0"/>
              <a:t> руки с мылом.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/>
              <a:t>Главное – </a:t>
            </a:r>
            <a:r>
              <a:rPr lang="ru-RU" sz="2400" b="1" dirty="0">
                <a:solidFill>
                  <a:srgbClr val="C00000"/>
                </a:solidFill>
              </a:rPr>
              <a:t>не переедайте</a:t>
            </a:r>
            <a:r>
              <a:rPr lang="ru-RU" sz="2400" b="1" dirty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/>
              <a:t>Тщательно </a:t>
            </a:r>
            <a:r>
              <a:rPr lang="ru-RU" sz="2400" b="1" dirty="0">
                <a:solidFill>
                  <a:srgbClr val="C00000"/>
                </a:solidFill>
              </a:rPr>
              <a:t>пережевывайте</a:t>
            </a:r>
            <a:r>
              <a:rPr lang="ru-RU" sz="2400" b="1" dirty="0"/>
              <a:t> пищу, не </a:t>
            </a:r>
            <a:r>
              <a:rPr lang="ru-RU" sz="2400" b="1" dirty="0">
                <a:solidFill>
                  <a:srgbClr val="C00000"/>
                </a:solidFill>
              </a:rPr>
              <a:t>спешите глотать</a:t>
            </a:r>
            <a:r>
              <a:rPr lang="ru-RU" sz="2400" b="1" dirty="0"/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Соблюдайте</a:t>
            </a:r>
            <a:r>
              <a:rPr lang="ru-RU" sz="2400" b="1" dirty="0"/>
              <a:t> режим питания.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Мойте</a:t>
            </a:r>
            <a:r>
              <a:rPr lang="ru-RU" sz="2400" b="1" dirty="0"/>
              <a:t> фрукты и овощи перед едой.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Ешьте</a:t>
            </a:r>
            <a:r>
              <a:rPr lang="ru-RU" sz="2400" b="1" dirty="0"/>
              <a:t> в одно и то же время простую, свежеприготовленную пищу. </a:t>
            </a:r>
          </a:p>
          <a:p>
            <a:pPr eaLnBrk="1" hangingPunct="1">
              <a:lnSpc>
                <a:spcPct val="150000"/>
              </a:lnSpc>
            </a:pPr>
            <a:endParaRPr lang="ru-RU" sz="2400" b="1" dirty="0"/>
          </a:p>
          <a:p>
            <a:pPr marL="533400" indent="-533400" eaLnBrk="1" hangingPunct="1">
              <a:lnSpc>
                <a:spcPct val="150000"/>
              </a:lnSpc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Памятка родителям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052736"/>
            <a:ext cx="86409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Не стоит давать детям в школу: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dirty="0"/>
              <a:t>сладкую газированную воду, шоколадные батончики, колбасу, чипсы, сухарики, любые скоропортящиеся продукты.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>
                <a:solidFill>
                  <a:srgbClr val="C00000"/>
                </a:solidFill>
              </a:rPr>
              <a:t>Школьник должен знать: бутерброд не может заменить полноценный горячий обед.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/>
              <a:t>Замена горячей пищи этими продуктами ведет к резкому снижению поступления в организм важных питательных веществ (белков, витаминов, микроэлементов.)</a:t>
            </a:r>
          </a:p>
          <a:p>
            <a:pPr eaLnBrk="1" hangingPunct="1">
              <a:lnSpc>
                <a:spcPct val="150000"/>
              </a:lnSpc>
            </a:pPr>
            <a:endParaRPr lang="ru-RU" sz="2400" b="1" dirty="0"/>
          </a:p>
          <a:p>
            <a:pPr marL="533400" indent="-533400" eaLnBrk="1" hangingPunct="1">
              <a:lnSpc>
                <a:spcPct val="150000"/>
              </a:lnSpc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тенд по культуре питания для школьников\p29_1508671966_zdorovoe-pitanie.jpg"/>
          <p:cNvPicPr>
            <a:picLocks noChangeAspect="1" noChangeArrowheads="1"/>
          </p:cNvPicPr>
          <p:nvPr/>
        </p:nvPicPr>
        <p:blipFill>
          <a:blip r:embed="rId2" cstate="print"/>
          <a:srcRect t="15350"/>
          <a:stretch>
            <a:fillRect/>
          </a:stretch>
        </p:blipFill>
        <p:spPr bwMode="auto">
          <a:xfrm>
            <a:off x="467544" y="1174260"/>
            <a:ext cx="8265373" cy="568373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8926849" cy="9929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Правильное питание – </a:t>
            </a:r>
            <a:b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 здоровья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стенд по культуре питания для школьников\cartoon-little-boy-having-breakfast-cereals-with-fruits_29190-5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2621285" cy="25249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Завтрак 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052736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То, чем позавтракал утром, влияет на наше настроение и самочувствие весь день. Вкусный </a:t>
            </a:r>
            <a:r>
              <a:rPr lang="ru-RU" sz="2400" b="1" dirty="0"/>
              <a:t>завтрак</a:t>
            </a:r>
            <a:r>
              <a:rPr lang="ru-RU" sz="2400" dirty="0"/>
              <a:t> должен быть здоровым и разносторонним, но ни в коем случае однообразным. Общее мнение такое, что на </a:t>
            </a:r>
            <a:r>
              <a:rPr lang="ru-RU" sz="2400" b="1" dirty="0"/>
              <a:t>завтрак</a:t>
            </a:r>
            <a:r>
              <a:rPr lang="ru-RU" sz="2400" dirty="0"/>
              <a:t> надо обязательно есть кашу. </a:t>
            </a:r>
          </a:p>
        </p:txBody>
      </p:sp>
      <p:pic>
        <p:nvPicPr>
          <p:cNvPr id="9220" name="Picture 4" descr="C:\Users\User\Desktop\стенд по культуре питания для школьников\prikorm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952328" cy="26645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45811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50875" indent="-514350">
              <a:buFontTx/>
              <a:buAutoNum type="arabicPeriod"/>
            </a:pPr>
            <a:r>
              <a:rPr lang="ru-RU" sz="2400" dirty="0"/>
              <a:t>Каша.</a:t>
            </a:r>
          </a:p>
          <a:p>
            <a:pPr marL="650875" indent="-514350">
              <a:buFontTx/>
              <a:buAutoNum type="arabicPeriod"/>
            </a:pPr>
            <a:r>
              <a:rPr lang="ru-RU" sz="2400" dirty="0"/>
              <a:t>Хлеб с маслом.</a:t>
            </a:r>
          </a:p>
          <a:p>
            <a:pPr marL="650875" indent="-514350">
              <a:buFontTx/>
              <a:buAutoNum type="arabicPeriod"/>
            </a:pPr>
            <a:r>
              <a:rPr lang="ru-RU" sz="2400" dirty="0"/>
              <a:t>Чай сладкий.</a:t>
            </a:r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стенд по культуре питания для школьников\установите-меню-е-ы-с-питьем-макаронных-из-е-ий-и-сока-супа-4063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379118" cy="29523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Обед</a:t>
            </a:r>
            <a:b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05273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 </a:t>
            </a:r>
            <a:r>
              <a:rPr lang="ru-RU" sz="2400" b="1" dirty="0" err="1"/>
              <a:t>Обе́д</a:t>
            </a:r>
            <a:r>
              <a:rPr lang="ru-RU" sz="2400" dirty="0"/>
              <a:t> — как правило, второй или третий приём пищи в день (обычно после первого либо второго завтрака). Как правило на </a:t>
            </a:r>
            <a:r>
              <a:rPr lang="ru-RU" sz="2400" b="1" dirty="0"/>
              <a:t>обед</a:t>
            </a:r>
            <a:r>
              <a:rPr lang="ru-RU" sz="2400" dirty="0"/>
              <a:t> подается горячая пища</a:t>
            </a:r>
          </a:p>
          <a:p>
            <a:pPr algn="just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717032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indent="-514350">
              <a:buFont typeface="Wingdings 2" pitchFamily="18" charset="2"/>
              <a:buNone/>
            </a:pPr>
            <a:r>
              <a:rPr lang="ru-RU" sz="2400" dirty="0"/>
              <a:t>1. Суп, борщ, щи.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400" dirty="0"/>
              <a:t>2. Биточки, котлеты, гуляш и т.д.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400" dirty="0"/>
              <a:t>3. Пюре.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400" dirty="0"/>
              <a:t>4. Компот из сухофруктов.</a:t>
            </a:r>
          </a:p>
          <a:p>
            <a:pPr marL="650875" indent="-514350">
              <a:buFont typeface="Wingdings 2" pitchFamily="18" charset="2"/>
              <a:buNone/>
            </a:pPr>
            <a:r>
              <a:rPr lang="ru-RU" sz="2400" dirty="0"/>
              <a:t>5. Хлеб.</a:t>
            </a:r>
          </a:p>
        </p:txBody>
      </p:sp>
      <p:pic>
        <p:nvPicPr>
          <p:cNvPr id="10242" name="Picture 2" descr="https://avatars.mds.yandex.net/get-zen_doc/1878668/pub_5def54f6e6e8ef00afe3bac4_5def58c1aad43600ad6a3a6d/scale_1200"/>
          <p:cNvPicPr>
            <a:picLocks noChangeAspect="1" noChangeArrowheads="1"/>
          </p:cNvPicPr>
          <p:nvPr/>
        </p:nvPicPr>
        <p:blipFill>
          <a:blip r:embed="rId3" cstate="print"/>
          <a:srcRect b="7601"/>
          <a:stretch>
            <a:fillRect/>
          </a:stretch>
        </p:blipFill>
        <p:spPr bwMode="auto">
          <a:xfrm>
            <a:off x="5148064" y="3280304"/>
            <a:ext cx="2880320" cy="3067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xn--80apbfarddljloi0p.xn--p1ai/storage/competition-images/mPaYejrQnmY2lS8ccBfyzws40dfAxhBk4ZpktXnq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057271" cy="3268941"/>
          </a:xfrm>
          <a:prstGeom prst="rect">
            <a:avLst/>
          </a:prstGeom>
          <a:noFill/>
        </p:spPr>
      </p:pic>
      <p:pic>
        <p:nvPicPr>
          <p:cNvPr id="12290" name="Picture 2" descr="https://avatars.mds.yandex.net/get-zen_doc/53963/pub_5b36322683c62400a9163f2a_5b363782bb0ed600ac85b86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11664"/>
            <a:ext cx="3505923" cy="2677376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861048"/>
            <a:ext cx="4248472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dirty="0"/>
              <a:t>Правильное питание должно обеспечить поступление в организм всех необходимых веществ: углеводов, жиров, белков и витаминов.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052736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dirty="0"/>
              <a:t>Одна из главных составных частей здорового образа жизни и факторов продления активного периода жизнедеятельности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88640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Рациональное питание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User\Desktop\стенд по культуре питания для школьников\58ee2e65584a0_shn-9735sf.jpg"/>
          <p:cNvPicPr>
            <a:picLocks noChangeAspect="1" noChangeArrowheads="1"/>
          </p:cNvPicPr>
          <p:nvPr/>
        </p:nvPicPr>
        <p:blipFill>
          <a:blip r:embed="rId2" cstate="print"/>
          <a:srcRect l="2230" t="7805" r="762" b="8567"/>
          <a:stretch>
            <a:fillRect/>
          </a:stretch>
        </p:blipFill>
        <p:spPr bwMode="auto">
          <a:xfrm>
            <a:off x="1043608" y="188640"/>
            <a:ext cx="7267048" cy="62646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26849" cy="1325563"/>
          </a:xfrm>
        </p:spPr>
        <p:txBody>
          <a:bodyPr>
            <a:normAutofit/>
          </a:bodyPr>
          <a:lstStyle/>
          <a:p>
            <a:pPr algn="ctr"/>
            <a:b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79512" y="116632"/>
            <a:ext cx="8736569" cy="6552728"/>
          </a:xfrm>
          <a:prstGeom prst="frame">
            <a:avLst>
              <a:gd name="adj1" fmla="val 970"/>
            </a:avLst>
          </a:prstGeom>
          <a:solidFill>
            <a:srgbClr val="EB47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8170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2317</TotalTime>
  <Words>412</Words>
  <Application>Microsoft Macintosh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Wingdings 2</vt:lpstr>
      <vt:lpstr>Тема Office</vt:lpstr>
      <vt:lpstr>Польза  горячего питания</vt:lpstr>
      <vt:lpstr>Сколько раз необходимо  питаться в день?</vt:lpstr>
      <vt:lpstr>Правила питания</vt:lpstr>
      <vt:lpstr>Памятка родителям</vt:lpstr>
      <vt:lpstr>Правильное питание –  залог здоровья</vt:lpstr>
      <vt:lpstr>Завтрак </vt:lpstr>
      <vt:lpstr> Обед  </vt:lpstr>
      <vt:lpstr>Презентация PowerPoint</vt:lpstr>
      <vt:lpstr> </vt:lpstr>
      <vt:lpstr>Азбука здорового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</dc:creator>
  <cp:lastModifiedBy>Elena Somenkova</cp:lastModifiedBy>
  <cp:revision>116</cp:revision>
  <dcterms:created xsi:type="dcterms:W3CDTF">2007-04-16T11:13:01Z</dcterms:created>
  <dcterms:modified xsi:type="dcterms:W3CDTF">2022-09-11T17:33:52Z</dcterms:modified>
</cp:coreProperties>
</file>